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8288000" cy="10287000"/>
  <p:notesSz cx="6858000" cy="9144000"/>
  <p:embeddedFontLst>
    <p:embeddedFont>
      <p:font typeface="Arimo" panose="020B0604020202020204" charset="0"/>
      <p:regular r:id="rId15"/>
    </p:embeddedFont>
    <p:embeddedFont>
      <p:font typeface="Barlow Condensed Bold" panose="020B0604020202020204" charset="0"/>
      <p:regular r:id="rId16"/>
    </p:embeddedFont>
    <p:embeddedFont>
      <p:font typeface="Canva Sans" panose="020B0604020202020204" charset="0"/>
      <p:regular r:id="rId17"/>
    </p:embeddedFont>
    <p:embeddedFont>
      <p:font typeface="DM Sans" pitchFamily="2" charset="0"/>
      <p:regular r:id="rId18"/>
    </p:embeddedFont>
    <p:embeddedFont>
      <p:font typeface="DM Sans Bold" panose="020B0604020202020204" charset="0"/>
      <p:regular r:id="rId19"/>
    </p:embeddedFont>
    <p:embeddedFont>
      <p:font typeface="Raleway" pitchFamily="2" charset="0"/>
      <p:regular r:id="rId20"/>
    </p:embeddedFont>
    <p:embeddedFont>
      <p:font typeface="Raleway Bold" panose="020B0604020202020204" charset="0"/>
      <p:regular r:id="rId21"/>
    </p:embeddedFont>
    <p:embeddedFont>
      <p:font typeface="Raleway Semi-Bold" panose="020B0604020202020204" charset="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8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socialnetworkads.pythonanywhere.com" TargetMode="External"/><Relationship Id="rId3" Type="http://schemas.openxmlformats.org/officeDocument/2006/relationships/image" Target="../media/image2.png"/><Relationship Id="rId7" Type="http://schemas.openxmlformats.org/officeDocument/2006/relationships/image" Target="../media/image3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3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4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3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eg"/><Relationship Id="rId3" Type="http://schemas.openxmlformats.org/officeDocument/2006/relationships/image" Target="../media/image2.png"/><Relationship Id="rId7" Type="http://schemas.openxmlformats.org/officeDocument/2006/relationships/image" Target="../media/image35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3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11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3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3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3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3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svg"/><Relationship Id="rId3" Type="http://schemas.openxmlformats.org/officeDocument/2006/relationships/image" Target="../media/image2.png"/><Relationship Id="rId7" Type="http://schemas.openxmlformats.org/officeDocument/2006/relationships/image" Target="../media/image26.svg"/><Relationship Id="rId12" Type="http://schemas.openxmlformats.org/officeDocument/2006/relationships/image" Target="../media/image3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11" Type="http://schemas.openxmlformats.org/officeDocument/2006/relationships/image" Target="../media/image30.svg"/><Relationship Id="rId5" Type="http://schemas.openxmlformats.org/officeDocument/2006/relationships/image" Target="../media/image24.jpeg"/><Relationship Id="rId10" Type="http://schemas.openxmlformats.org/officeDocument/2006/relationships/image" Target="../media/image29.png"/><Relationship Id="rId4" Type="http://schemas.openxmlformats.org/officeDocument/2006/relationships/image" Target="../media/image3.svg"/><Relationship Id="rId9" Type="http://schemas.openxmlformats.org/officeDocument/2006/relationships/image" Target="../media/image2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131F40">
                <a:alpha val="100000"/>
              </a:srgbClr>
            </a:gs>
            <a:gs pos="100000">
              <a:srgbClr val="3D6D81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F1D2A56A-9066-28ED-E433-C55AA5326BA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8288000" cy="10287001"/>
          </a:xfrm>
          <a:prstGeom prst="rect">
            <a:avLst/>
          </a:prstGeom>
        </p:spPr>
      </p:pic>
      <p:sp>
        <p:nvSpPr>
          <p:cNvPr id="20" name="Freeform 2">
            <a:extLst>
              <a:ext uri="{FF2B5EF4-FFF2-40B4-BE49-F238E27FC236}">
                <a16:creationId xmlns:a16="http://schemas.microsoft.com/office/drawing/2014/main" id="{69B7F04C-812C-82E1-549C-442527C260DB}"/>
              </a:ext>
            </a:extLst>
          </p:cNvPr>
          <p:cNvSpPr/>
          <p:nvPr/>
        </p:nvSpPr>
        <p:spPr>
          <a:xfrm>
            <a:off x="1341488" y="2530840"/>
            <a:ext cx="5126886" cy="5033670"/>
          </a:xfrm>
          <a:custGeom>
            <a:avLst/>
            <a:gdLst/>
            <a:ahLst/>
            <a:cxnLst/>
            <a:rect l="l" t="t" r="r" b="b"/>
            <a:pathLst>
              <a:path w="5126886" h="5033670">
                <a:moveTo>
                  <a:pt x="0" y="0"/>
                </a:moveTo>
                <a:lnTo>
                  <a:pt x="5126886" y="0"/>
                </a:lnTo>
                <a:lnTo>
                  <a:pt x="5126886" y="5033670"/>
                </a:lnTo>
                <a:lnTo>
                  <a:pt x="0" y="50336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1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3">
            <a:extLst>
              <a:ext uri="{FF2B5EF4-FFF2-40B4-BE49-F238E27FC236}">
                <a16:creationId xmlns:a16="http://schemas.microsoft.com/office/drawing/2014/main" id="{73F6CED3-49AC-B286-E5EC-E359ED856013}"/>
              </a:ext>
            </a:extLst>
          </p:cNvPr>
          <p:cNvSpPr/>
          <p:nvPr/>
        </p:nvSpPr>
        <p:spPr>
          <a:xfrm>
            <a:off x="1614432" y="721507"/>
            <a:ext cx="742265" cy="742265"/>
          </a:xfrm>
          <a:custGeom>
            <a:avLst/>
            <a:gdLst/>
            <a:ahLst/>
            <a:cxnLst/>
            <a:rect l="l" t="t" r="r" b="b"/>
            <a:pathLst>
              <a:path w="742265" h="742265">
                <a:moveTo>
                  <a:pt x="0" y="0"/>
                </a:moveTo>
                <a:lnTo>
                  <a:pt x="742264" y="0"/>
                </a:lnTo>
                <a:lnTo>
                  <a:pt x="742264" y="742264"/>
                </a:lnTo>
                <a:lnTo>
                  <a:pt x="0" y="74226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4">
            <a:extLst>
              <a:ext uri="{FF2B5EF4-FFF2-40B4-BE49-F238E27FC236}">
                <a16:creationId xmlns:a16="http://schemas.microsoft.com/office/drawing/2014/main" id="{8C77E7F6-0CDF-721F-026D-7C9AC37A489E}"/>
              </a:ext>
            </a:extLst>
          </p:cNvPr>
          <p:cNvSpPr/>
          <p:nvPr/>
        </p:nvSpPr>
        <p:spPr>
          <a:xfrm>
            <a:off x="5337696" y="8631578"/>
            <a:ext cx="8354393" cy="1321513"/>
          </a:xfrm>
          <a:custGeom>
            <a:avLst/>
            <a:gdLst/>
            <a:ahLst/>
            <a:cxnLst/>
            <a:rect l="l" t="t" r="r" b="b"/>
            <a:pathLst>
              <a:path w="8354393" h="1321513">
                <a:moveTo>
                  <a:pt x="0" y="0"/>
                </a:moveTo>
                <a:lnTo>
                  <a:pt x="8354393" y="0"/>
                </a:lnTo>
                <a:lnTo>
                  <a:pt x="8354393" y="1321513"/>
                </a:lnTo>
                <a:lnTo>
                  <a:pt x="0" y="132151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3" name="TextBox 5">
            <a:extLst>
              <a:ext uri="{FF2B5EF4-FFF2-40B4-BE49-F238E27FC236}">
                <a16:creationId xmlns:a16="http://schemas.microsoft.com/office/drawing/2014/main" id="{FA6EF490-4B22-3518-6C83-DBDCFB926E3B}"/>
              </a:ext>
            </a:extLst>
          </p:cNvPr>
          <p:cNvSpPr txBox="1"/>
          <p:nvPr/>
        </p:nvSpPr>
        <p:spPr>
          <a:xfrm>
            <a:off x="7026491" y="4180338"/>
            <a:ext cx="10884759" cy="15195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660"/>
              </a:lnSpc>
              <a:spcBef>
                <a:spcPct val="0"/>
              </a:spcBef>
            </a:pPr>
            <a:r>
              <a:rPr lang="en-US" sz="11000" b="1" dirty="0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NETWORK ADS</a:t>
            </a:r>
          </a:p>
        </p:txBody>
      </p:sp>
      <p:sp>
        <p:nvSpPr>
          <p:cNvPr id="24" name="TextBox 6">
            <a:extLst>
              <a:ext uri="{FF2B5EF4-FFF2-40B4-BE49-F238E27FC236}">
                <a16:creationId xmlns:a16="http://schemas.microsoft.com/office/drawing/2014/main" id="{DF89E97A-225D-2FA1-95F2-BA76CBA43886}"/>
              </a:ext>
            </a:extLst>
          </p:cNvPr>
          <p:cNvSpPr txBox="1"/>
          <p:nvPr/>
        </p:nvSpPr>
        <p:spPr>
          <a:xfrm>
            <a:off x="2249596" y="4170813"/>
            <a:ext cx="6297469" cy="15394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712"/>
              </a:lnSpc>
              <a:spcBef>
                <a:spcPct val="0"/>
              </a:spcBef>
            </a:pPr>
            <a:r>
              <a:rPr lang="en-US" sz="11049" b="1" dirty="0">
                <a:solidFill>
                  <a:srgbClr val="84E3F8"/>
                </a:solidFill>
                <a:latin typeface="DM Sans Bold"/>
                <a:ea typeface="DM Sans Bold"/>
                <a:cs typeface="DM Sans Bold"/>
                <a:sym typeface="DM Sans Bold"/>
              </a:rPr>
              <a:t>SOCIAL</a:t>
            </a:r>
          </a:p>
        </p:txBody>
      </p:sp>
      <p:sp>
        <p:nvSpPr>
          <p:cNvPr id="25" name="TextBox 7">
            <a:extLst>
              <a:ext uri="{FF2B5EF4-FFF2-40B4-BE49-F238E27FC236}">
                <a16:creationId xmlns:a16="http://schemas.microsoft.com/office/drawing/2014/main" id="{5B0E56AB-6D13-F8C5-68F0-23BB771A93C7}"/>
              </a:ext>
            </a:extLst>
          </p:cNvPr>
          <p:cNvSpPr txBox="1"/>
          <p:nvPr/>
        </p:nvSpPr>
        <p:spPr>
          <a:xfrm>
            <a:off x="2570652" y="984815"/>
            <a:ext cx="1418817" cy="2537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67"/>
              </a:lnSpc>
              <a:spcBef>
                <a:spcPct val="0"/>
              </a:spcBef>
            </a:pPr>
            <a:r>
              <a:rPr lang="en-US" sz="195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ML TASK 2</a:t>
            </a:r>
          </a:p>
        </p:txBody>
      </p:sp>
      <p:sp>
        <p:nvSpPr>
          <p:cNvPr id="26" name="TextBox 8">
            <a:extLst>
              <a:ext uri="{FF2B5EF4-FFF2-40B4-BE49-F238E27FC236}">
                <a16:creationId xmlns:a16="http://schemas.microsoft.com/office/drawing/2014/main" id="{C51F356E-287E-450E-142F-9C93C3DE00C0}"/>
              </a:ext>
            </a:extLst>
          </p:cNvPr>
          <p:cNvSpPr txBox="1"/>
          <p:nvPr/>
        </p:nvSpPr>
        <p:spPr>
          <a:xfrm>
            <a:off x="5524629" y="8893301"/>
            <a:ext cx="6288035" cy="8361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85"/>
              </a:lnSpc>
            </a:pPr>
            <a:r>
              <a:rPr lang="en-US" sz="309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👩‍💻 Project by: Ritika Jaiswal</a:t>
            </a:r>
          </a:p>
          <a:p>
            <a:pPr algn="l">
              <a:lnSpc>
                <a:spcPts val="3285"/>
              </a:lnSpc>
              <a:spcBef>
                <a:spcPct val="0"/>
              </a:spcBef>
            </a:pPr>
            <a:r>
              <a:rPr lang="en-US" sz="309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💡 Task Assigned by: Kamal Sir</a:t>
            </a:r>
          </a:p>
        </p:txBody>
      </p:sp>
      <p:sp>
        <p:nvSpPr>
          <p:cNvPr id="27" name="TextBox 9">
            <a:extLst>
              <a:ext uri="{FF2B5EF4-FFF2-40B4-BE49-F238E27FC236}">
                <a16:creationId xmlns:a16="http://schemas.microsoft.com/office/drawing/2014/main" id="{8DA9EA03-4B0A-3632-EF69-3B14ACC3CFE3}"/>
              </a:ext>
            </a:extLst>
          </p:cNvPr>
          <p:cNvSpPr txBox="1"/>
          <p:nvPr/>
        </p:nvSpPr>
        <p:spPr>
          <a:xfrm>
            <a:off x="7435646" y="5966939"/>
            <a:ext cx="8754036" cy="3787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03"/>
              </a:lnSpc>
              <a:spcBef>
                <a:spcPct val="0"/>
              </a:spcBef>
            </a:pPr>
            <a:r>
              <a:rPr lang="en-US" sz="2550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 Machine Learning Project with Flask Web Deployment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9185727-47A1-993A-AD7B-7BB75EC05CDC}"/>
              </a:ext>
            </a:extLst>
          </p:cNvPr>
          <p:cNvSpPr txBox="1"/>
          <p:nvPr/>
        </p:nvSpPr>
        <p:spPr>
          <a:xfrm>
            <a:off x="4586749" y="4962521"/>
            <a:ext cx="91734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endParaRPr lang="en-IN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86B9932-5949-3173-2BDC-D1FA7FF50E6B}"/>
              </a:ext>
            </a:extLst>
          </p:cNvPr>
          <p:cNvSpPr txBox="1"/>
          <p:nvPr/>
        </p:nvSpPr>
        <p:spPr>
          <a:xfrm>
            <a:off x="4586749" y="4962521"/>
            <a:ext cx="91734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endParaRPr lang="en-IN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131F40">
                <a:alpha val="100000"/>
              </a:srgbClr>
            </a:gs>
            <a:gs pos="100000">
              <a:srgbClr val="3D6D81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146A55AB-8213-E4AE-FF3E-F06ADD0A13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8288000" cy="10287001"/>
          </a:xfrm>
          <a:prstGeom prst="rect">
            <a:avLst/>
          </a:prstGeom>
        </p:spPr>
      </p:pic>
      <p:sp>
        <p:nvSpPr>
          <p:cNvPr id="28" name="Freeform 10">
            <a:extLst>
              <a:ext uri="{FF2B5EF4-FFF2-40B4-BE49-F238E27FC236}">
                <a16:creationId xmlns:a16="http://schemas.microsoft.com/office/drawing/2014/main" id="{E697F476-0760-888A-A4A5-6864A1EBF734}"/>
              </a:ext>
            </a:extLst>
          </p:cNvPr>
          <p:cNvSpPr/>
          <p:nvPr/>
        </p:nvSpPr>
        <p:spPr>
          <a:xfrm>
            <a:off x="-585960" y="6941063"/>
            <a:ext cx="1789958" cy="1757413"/>
          </a:xfrm>
          <a:custGeom>
            <a:avLst/>
            <a:gdLst/>
            <a:ahLst/>
            <a:cxnLst/>
            <a:rect l="l" t="t" r="r" b="b"/>
            <a:pathLst>
              <a:path w="1789958" h="1757413">
                <a:moveTo>
                  <a:pt x="0" y="0"/>
                </a:moveTo>
                <a:lnTo>
                  <a:pt x="1789958" y="0"/>
                </a:lnTo>
                <a:lnTo>
                  <a:pt x="1789958" y="1757413"/>
                </a:lnTo>
                <a:lnTo>
                  <a:pt x="0" y="175741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1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11">
            <a:extLst>
              <a:ext uri="{FF2B5EF4-FFF2-40B4-BE49-F238E27FC236}">
                <a16:creationId xmlns:a16="http://schemas.microsoft.com/office/drawing/2014/main" id="{52276CD3-D9A3-6EA4-0F87-4FA046622FA7}"/>
              </a:ext>
            </a:extLst>
          </p:cNvPr>
          <p:cNvSpPr/>
          <p:nvPr/>
        </p:nvSpPr>
        <p:spPr>
          <a:xfrm>
            <a:off x="16498042" y="8169056"/>
            <a:ext cx="1789958" cy="1757413"/>
          </a:xfrm>
          <a:custGeom>
            <a:avLst/>
            <a:gdLst/>
            <a:ahLst/>
            <a:cxnLst/>
            <a:rect l="l" t="t" r="r" b="b"/>
            <a:pathLst>
              <a:path w="1789958" h="1757413">
                <a:moveTo>
                  <a:pt x="0" y="0"/>
                </a:moveTo>
                <a:lnTo>
                  <a:pt x="1789958" y="0"/>
                </a:lnTo>
                <a:lnTo>
                  <a:pt x="1789958" y="1757413"/>
                </a:lnTo>
                <a:lnTo>
                  <a:pt x="0" y="175741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1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0" name="Freeform 12">
            <a:extLst>
              <a:ext uri="{FF2B5EF4-FFF2-40B4-BE49-F238E27FC236}">
                <a16:creationId xmlns:a16="http://schemas.microsoft.com/office/drawing/2014/main" id="{7F494F01-DAAF-4C90-F44E-7628C22C31A8}"/>
              </a:ext>
            </a:extLst>
          </p:cNvPr>
          <p:cNvSpPr/>
          <p:nvPr/>
        </p:nvSpPr>
        <p:spPr>
          <a:xfrm>
            <a:off x="5480268" y="8799969"/>
            <a:ext cx="8079061" cy="1277961"/>
          </a:xfrm>
          <a:custGeom>
            <a:avLst/>
            <a:gdLst/>
            <a:ahLst/>
            <a:cxnLst/>
            <a:rect l="l" t="t" r="r" b="b"/>
            <a:pathLst>
              <a:path w="8079061" h="1277961">
                <a:moveTo>
                  <a:pt x="0" y="0"/>
                </a:moveTo>
                <a:lnTo>
                  <a:pt x="8079061" y="0"/>
                </a:lnTo>
                <a:lnTo>
                  <a:pt x="8079061" y="1277961"/>
                </a:lnTo>
                <a:lnTo>
                  <a:pt x="0" y="127796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31" name="Freeform 13">
            <a:extLst>
              <a:ext uri="{FF2B5EF4-FFF2-40B4-BE49-F238E27FC236}">
                <a16:creationId xmlns:a16="http://schemas.microsoft.com/office/drawing/2014/main" id="{564686D1-4CE3-D5C5-8C6B-8ACA5E3DE835}"/>
              </a:ext>
            </a:extLst>
          </p:cNvPr>
          <p:cNvSpPr/>
          <p:nvPr/>
        </p:nvSpPr>
        <p:spPr>
          <a:xfrm>
            <a:off x="2178653" y="1763256"/>
            <a:ext cx="14106443" cy="6760489"/>
          </a:xfrm>
          <a:custGeom>
            <a:avLst/>
            <a:gdLst/>
            <a:ahLst/>
            <a:cxnLst/>
            <a:rect l="l" t="t" r="r" b="b"/>
            <a:pathLst>
              <a:path w="14106443" h="6760489">
                <a:moveTo>
                  <a:pt x="0" y="0"/>
                </a:moveTo>
                <a:lnTo>
                  <a:pt x="14106443" y="0"/>
                </a:lnTo>
                <a:lnTo>
                  <a:pt x="14106443" y="6760488"/>
                </a:lnTo>
                <a:lnTo>
                  <a:pt x="0" y="676048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9901" b="-7469"/>
            </a:stretch>
          </a:blipFill>
        </p:spPr>
      </p:sp>
      <p:sp>
        <p:nvSpPr>
          <p:cNvPr id="32" name="TextBox 14">
            <a:extLst>
              <a:ext uri="{FF2B5EF4-FFF2-40B4-BE49-F238E27FC236}">
                <a16:creationId xmlns:a16="http://schemas.microsoft.com/office/drawing/2014/main" id="{6010E972-A582-AB2C-A5D8-B202FD932C21}"/>
              </a:ext>
            </a:extLst>
          </p:cNvPr>
          <p:cNvSpPr txBox="1"/>
          <p:nvPr/>
        </p:nvSpPr>
        <p:spPr>
          <a:xfrm>
            <a:off x="10116768" y="546692"/>
            <a:ext cx="7830625" cy="8406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92"/>
              </a:lnSpc>
              <a:spcBef>
                <a:spcPct val="0"/>
              </a:spcBef>
            </a:pPr>
            <a:r>
              <a:rPr lang="en-US" sz="6030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PROJECT INTERFACE</a:t>
            </a:r>
          </a:p>
        </p:txBody>
      </p:sp>
      <p:sp>
        <p:nvSpPr>
          <p:cNvPr id="33" name="TextBox 15">
            <a:extLst>
              <a:ext uri="{FF2B5EF4-FFF2-40B4-BE49-F238E27FC236}">
                <a16:creationId xmlns:a16="http://schemas.microsoft.com/office/drawing/2014/main" id="{40363B50-8B1C-0116-71DD-FB0B5664F234}"/>
              </a:ext>
            </a:extLst>
          </p:cNvPr>
          <p:cNvSpPr txBox="1"/>
          <p:nvPr/>
        </p:nvSpPr>
        <p:spPr>
          <a:xfrm>
            <a:off x="843768" y="546692"/>
            <a:ext cx="9273001" cy="8406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92"/>
              </a:lnSpc>
              <a:spcBef>
                <a:spcPct val="0"/>
              </a:spcBef>
            </a:pPr>
            <a:r>
              <a:rPr lang="en-US" sz="6030" b="1">
                <a:solidFill>
                  <a:srgbClr val="84E3F8"/>
                </a:solidFill>
                <a:latin typeface="DM Sans Bold"/>
                <a:ea typeface="DM Sans Bold"/>
                <a:cs typeface="DM Sans Bold"/>
                <a:sym typeface="DM Sans Bold"/>
              </a:rPr>
              <a:t>SOCIAL NETWORK ADS - </a:t>
            </a:r>
          </a:p>
        </p:txBody>
      </p:sp>
      <p:sp>
        <p:nvSpPr>
          <p:cNvPr id="34" name="TextBox 16">
            <a:extLst>
              <a:ext uri="{FF2B5EF4-FFF2-40B4-BE49-F238E27FC236}">
                <a16:creationId xmlns:a16="http://schemas.microsoft.com/office/drawing/2014/main" id="{8D5815D1-A724-0A12-A55E-BD401BF9F0F5}"/>
              </a:ext>
            </a:extLst>
          </p:cNvPr>
          <p:cNvSpPr txBox="1"/>
          <p:nvPr/>
        </p:nvSpPr>
        <p:spPr>
          <a:xfrm>
            <a:off x="6100006" y="9017005"/>
            <a:ext cx="6087988" cy="8561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39"/>
              </a:lnSpc>
              <a:spcBef>
                <a:spcPct val="0"/>
              </a:spcBef>
            </a:pPr>
            <a:r>
              <a:rPr lang="en-US" sz="3150" u="sng" dirty="0">
                <a:solidFill>
                  <a:schemeClr val="bg1"/>
                </a:solidFill>
                <a:latin typeface="DM Sans"/>
                <a:ea typeface="DM Sans"/>
                <a:cs typeface="DM Sans"/>
                <a:sym typeface="DM Sans"/>
                <a:hlinkClick r:id="rId8" tooltip="https://socialnetworkads.pythonanywhere.com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https://socialnetworkads.pythonanywhere.com/</a:t>
            </a:r>
          </a:p>
        </p:txBody>
      </p:sp>
      <p:sp>
        <p:nvSpPr>
          <p:cNvPr id="35" name="TextBox 17">
            <a:extLst>
              <a:ext uri="{FF2B5EF4-FFF2-40B4-BE49-F238E27FC236}">
                <a16:creationId xmlns:a16="http://schemas.microsoft.com/office/drawing/2014/main" id="{8B3F297B-B736-4343-A2C7-7DC81BA8CFB0}"/>
              </a:ext>
            </a:extLst>
          </p:cNvPr>
          <p:cNvSpPr txBox="1"/>
          <p:nvPr/>
        </p:nvSpPr>
        <p:spPr>
          <a:xfrm>
            <a:off x="1843136" y="9273404"/>
            <a:ext cx="3637132" cy="3596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03"/>
              </a:lnSpc>
              <a:spcBef>
                <a:spcPct val="0"/>
              </a:spcBef>
            </a:pPr>
            <a:r>
              <a:rPr lang="en-US" sz="255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VIEW PROJECT ONLINE: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131F40">
                <a:alpha val="100000"/>
              </a:srgbClr>
            </a:gs>
            <a:gs pos="100000">
              <a:srgbClr val="3D6D81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109FF5C7-944B-AB42-2AA8-2AB54D8EA2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8288000" cy="10287001"/>
          </a:xfrm>
          <a:prstGeom prst="rect">
            <a:avLst/>
          </a:prstGeom>
        </p:spPr>
      </p:pic>
      <p:sp>
        <p:nvSpPr>
          <p:cNvPr id="24" name="TextBox 2">
            <a:extLst>
              <a:ext uri="{FF2B5EF4-FFF2-40B4-BE49-F238E27FC236}">
                <a16:creationId xmlns:a16="http://schemas.microsoft.com/office/drawing/2014/main" id="{FAC8CFAA-D9CD-4234-63B0-5DF8B8E36825}"/>
              </a:ext>
            </a:extLst>
          </p:cNvPr>
          <p:cNvSpPr txBox="1"/>
          <p:nvPr/>
        </p:nvSpPr>
        <p:spPr>
          <a:xfrm>
            <a:off x="6488783" y="482887"/>
            <a:ext cx="11291282" cy="11238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512"/>
              </a:lnSpc>
              <a:spcBef>
                <a:spcPct val="0"/>
              </a:spcBef>
            </a:pPr>
            <a:r>
              <a:rPr lang="en-US" sz="8030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TECHNOLOGIES USED</a:t>
            </a:r>
          </a:p>
        </p:txBody>
      </p:sp>
      <p:sp>
        <p:nvSpPr>
          <p:cNvPr id="25" name="TextBox 3">
            <a:extLst>
              <a:ext uri="{FF2B5EF4-FFF2-40B4-BE49-F238E27FC236}">
                <a16:creationId xmlns:a16="http://schemas.microsoft.com/office/drawing/2014/main" id="{00D9AB84-2BE8-9A4A-9802-DF8CA4BC0CEA}"/>
              </a:ext>
            </a:extLst>
          </p:cNvPr>
          <p:cNvSpPr txBox="1"/>
          <p:nvPr/>
        </p:nvSpPr>
        <p:spPr>
          <a:xfrm>
            <a:off x="412555" y="482887"/>
            <a:ext cx="6798762" cy="11238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512"/>
              </a:lnSpc>
              <a:spcBef>
                <a:spcPct val="0"/>
              </a:spcBef>
            </a:pPr>
            <a:r>
              <a:rPr lang="en-US" sz="8030" b="1">
                <a:solidFill>
                  <a:srgbClr val="84E3F8"/>
                </a:solidFill>
                <a:latin typeface="DM Sans Bold"/>
                <a:ea typeface="DM Sans Bold"/>
                <a:cs typeface="DM Sans Bold"/>
                <a:sym typeface="DM Sans Bold"/>
              </a:rPr>
              <a:t>TOOLS AND </a:t>
            </a:r>
          </a:p>
        </p:txBody>
      </p:sp>
      <p:sp>
        <p:nvSpPr>
          <p:cNvPr id="26" name="Freeform 4">
            <a:extLst>
              <a:ext uri="{FF2B5EF4-FFF2-40B4-BE49-F238E27FC236}">
                <a16:creationId xmlns:a16="http://schemas.microsoft.com/office/drawing/2014/main" id="{E92A2E20-3AE5-8CEA-65FC-B130DC8491F9}"/>
              </a:ext>
            </a:extLst>
          </p:cNvPr>
          <p:cNvSpPr/>
          <p:nvPr/>
        </p:nvSpPr>
        <p:spPr>
          <a:xfrm>
            <a:off x="15990108" y="7290349"/>
            <a:ext cx="1789958" cy="1757413"/>
          </a:xfrm>
          <a:custGeom>
            <a:avLst/>
            <a:gdLst/>
            <a:ahLst/>
            <a:cxnLst/>
            <a:rect l="l" t="t" r="r" b="b"/>
            <a:pathLst>
              <a:path w="1789958" h="1757413">
                <a:moveTo>
                  <a:pt x="0" y="0"/>
                </a:moveTo>
                <a:lnTo>
                  <a:pt x="1789957" y="0"/>
                </a:lnTo>
                <a:lnTo>
                  <a:pt x="1789957" y="1757413"/>
                </a:lnTo>
                <a:lnTo>
                  <a:pt x="0" y="175741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7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5">
            <a:extLst>
              <a:ext uri="{FF2B5EF4-FFF2-40B4-BE49-F238E27FC236}">
                <a16:creationId xmlns:a16="http://schemas.microsoft.com/office/drawing/2014/main" id="{80B87057-8817-134A-9249-B423D56E624D}"/>
              </a:ext>
            </a:extLst>
          </p:cNvPr>
          <p:cNvSpPr/>
          <p:nvPr/>
        </p:nvSpPr>
        <p:spPr>
          <a:xfrm>
            <a:off x="8822397" y="9094360"/>
            <a:ext cx="4416262" cy="698572"/>
          </a:xfrm>
          <a:custGeom>
            <a:avLst/>
            <a:gdLst/>
            <a:ahLst/>
            <a:cxnLst/>
            <a:rect l="l" t="t" r="r" b="b"/>
            <a:pathLst>
              <a:path w="4416262" h="698572">
                <a:moveTo>
                  <a:pt x="0" y="0"/>
                </a:moveTo>
                <a:lnTo>
                  <a:pt x="4416262" y="0"/>
                </a:lnTo>
                <a:lnTo>
                  <a:pt x="4416262" y="698573"/>
                </a:lnTo>
                <a:lnTo>
                  <a:pt x="0" y="69857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28" name="Group 6">
            <a:extLst>
              <a:ext uri="{FF2B5EF4-FFF2-40B4-BE49-F238E27FC236}">
                <a16:creationId xmlns:a16="http://schemas.microsoft.com/office/drawing/2014/main" id="{ACAA9FED-771E-3599-E261-AA56E7F7F9E1}"/>
              </a:ext>
            </a:extLst>
          </p:cNvPr>
          <p:cNvGrpSpPr/>
          <p:nvPr/>
        </p:nvGrpSpPr>
        <p:grpSpPr>
          <a:xfrm>
            <a:off x="7431445" y="2251369"/>
            <a:ext cx="4261262" cy="6013018"/>
            <a:chOff x="0" y="0"/>
            <a:chExt cx="660181" cy="931574"/>
          </a:xfrm>
        </p:grpSpPr>
        <p:sp>
          <p:nvSpPr>
            <p:cNvPr id="29" name="Freeform 7">
              <a:extLst>
                <a:ext uri="{FF2B5EF4-FFF2-40B4-BE49-F238E27FC236}">
                  <a16:creationId xmlns:a16="http://schemas.microsoft.com/office/drawing/2014/main" id="{1AF024CE-9AD6-7B3E-5AAC-740428B920FC}"/>
                </a:ext>
              </a:extLst>
            </p:cNvPr>
            <p:cNvSpPr/>
            <p:nvPr/>
          </p:nvSpPr>
          <p:spPr>
            <a:xfrm>
              <a:off x="0" y="0"/>
              <a:ext cx="660181" cy="931574"/>
            </a:xfrm>
            <a:custGeom>
              <a:avLst/>
              <a:gdLst/>
              <a:ahLst/>
              <a:cxnLst/>
              <a:rect l="l" t="t" r="r" b="b"/>
              <a:pathLst>
                <a:path w="660181" h="931574">
                  <a:moveTo>
                    <a:pt x="0" y="0"/>
                  </a:moveTo>
                  <a:lnTo>
                    <a:pt x="660181" y="0"/>
                  </a:lnTo>
                  <a:lnTo>
                    <a:pt x="660181" y="931574"/>
                  </a:lnTo>
                  <a:lnTo>
                    <a:pt x="0" y="931574"/>
                  </a:lnTo>
                  <a:close/>
                </a:path>
              </a:pathLst>
            </a:custGeom>
            <a:blipFill>
              <a:blip r:embed="rId7">
                <a:alphaModFix amt="24000"/>
              </a:blip>
              <a:stretch>
                <a:fillRect t="-3283" b="-3283"/>
              </a:stretch>
            </a:blipFill>
          </p:spPr>
        </p:sp>
      </p:grpSp>
      <p:grpSp>
        <p:nvGrpSpPr>
          <p:cNvPr id="30" name="Group 8">
            <a:extLst>
              <a:ext uri="{FF2B5EF4-FFF2-40B4-BE49-F238E27FC236}">
                <a16:creationId xmlns:a16="http://schemas.microsoft.com/office/drawing/2014/main" id="{43CC2956-FA09-E4BF-7828-643382158666}"/>
              </a:ext>
            </a:extLst>
          </p:cNvPr>
          <p:cNvGrpSpPr/>
          <p:nvPr/>
        </p:nvGrpSpPr>
        <p:grpSpPr>
          <a:xfrm>
            <a:off x="17749838" y="7527480"/>
            <a:ext cx="47625" cy="1740345"/>
            <a:chOff x="0" y="0"/>
            <a:chExt cx="12543" cy="458362"/>
          </a:xfrm>
        </p:grpSpPr>
        <p:sp>
          <p:nvSpPr>
            <p:cNvPr id="31" name="Freeform 9">
              <a:extLst>
                <a:ext uri="{FF2B5EF4-FFF2-40B4-BE49-F238E27FC236}">
                  <a16:creationId xmlns:a16="http://schemas.microsoft.com/office/drawing/2014/main" id="{3C9FC518-2B4C-7D87-17BB-B1CCF32135F2}"/>
                </a:ext>
              </a:extLst>
            </p:cNvPr>
            <p:cNvSpPr/>
            <p:nvPr/>
          </p:nvSpPr>
          <p:spPr>
            <a:xfrm>
              <a:off x="0" y="0"/>
              <a:ext cx="12543" cy="458362"/>
            </a:xfrm>
            <a:custGeom>
              <a:avLst/>
              <a:gdLst/>
              <a:ahLst/>
              <a:cxnLst/>
              <a:rect l="l" t="t" r="r" b="b"/>
              <a:pathLst>
                <a:path w="12543" h="458362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32" name="TextBox 10">
              <a:extLst>
                <a:ext uri="{FF2B5EF4-FFF2-40B4-BE49-F238E27FC236}">
                  <a16:creationId xmlns:a16="http://schemas.microsoft.com/office/drawing/2014/main" id="{57DD4468-EA2F-4085-B9E7-811FA0BDBFF2}"/>
                </a:ext>
              </a:extLst>
            </p:cNvPr>
            <p:cNvSpPr txBox="1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9" name="TextBox 17">
            <a:extLst>
              <a:ext uri="{FF2B5EF4-FFF2-40B4-BE49-F238E27FC236}">
                <a16:creationId xmlns:a16="http://schemas.microsoft.com/office/drawing/2014/main" id="{D81F2E1C-2C3D-61B0-BF97-9585B94C486D}"/>
              </a:ext>
            </a:extLst>
          </p:cNvPr>
          <p:cNvSpPr txBox="1"/>
          <p:nvPr/>
        </p:nvSpPr>
        <p:spPr>
          <a:xfrm>
            <a:off x="1223717" y="1649225"/>
            <a:ext cx="15349761" cy="4225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✅ 1. Python (v3.10 or v3.11)</a:t>
            </a:r>
          </a:p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Core programming language used for data processing, model building, and backend scripting.</a:t>
            </a:r>
          </a:p>
          <a:p>
            <a:pPr algn="l">
              <a:lnSpc>
                <a:spcPts val="2800"/>
              </a:lnSpc>
              <a:spcBef>
                <a:spcPct val="0"/>
              </a:spcBef>
            </a:pPr>
            <a:endParaRPr lang="en-US" sz="2000" dirty="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✅ 2. Notepad</a:t>
            </a:r>
          </a:p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Used for writing and testing machine learning code interactively.</a:t>
            </a:r>
          </a:p>
          <a:p>
            <a:pPr algn="l">
              <a:lnSpc>
                <a:spcPts val="2800"/>
              </a:lnSpc>
              <a:spcBef>
                <a:spcPct val="0"/>
              </a:spcBef>
            </a:pPr>
            <a:endParaRPr lang="en-US" sz="2000" dirty="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✅ 3. Flask (v2.x)</a:t>
            </a:r>
          </a:p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Python web framework used to build the web application.</a:t>
            </a:r>
          </a:p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Helps serve the ML model and take user input through a web interface.</a:t>
            </a:r>
          </a:p>
          <a:p>
            <a:pPr algn="l">
              <a:lnSpc>
                <a:spcPts val="2800"/>
              </a:lnSpc>
              <a:spcBef>
                <a:spcPct val="0"/>
              </a:spcBef>
            </a:pPr>
            <a:endParaRPr lang="en-US" sz="2000" dirty="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✅ 4. HTML, CSS &amp; JavaScript</a:t>
            </a:r>
          </a:p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For creating the frontend user interface (car image buttons, input sliders, and styled output).</a:t>
            </a:r>
          </a:p>
        </p:txBody>
      </p:sp>
      <p:sp>
        <p:nvSpPr>
          <p:cNvPr id="40" name="TextBox 18">
            <a:extLst>
              <a:ext uri="{FF2B5EF4-FFF2-40B4-BE49-F238E27FC236}">
                <a16:creationId xmlns:a16="http://schemas.microsoft.com/office/drawing/2014/main" id="{43625D40-F5C9-887E-E546-3CA4AC8D7AE1}"/>
              </a:ext>
            </a:extLst>
          </p:cNvPr>
          <p:cNvSpPr txBox="1"/>
          <p:nvPr/>
        </p:nvSpPr>
        <p:spPr>
          <a:xfrm>
            <a:off x="1223717" y="7157850"/>
            <a:ext cx="14047559" cy="1406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✅pandas (v1.5+) - For data loading, exploration, and preprocessing.</a:t>
            </a:r>
          </a:p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✅matplotlib (v3.6+) - For data visualization like scatter plots and trend lines.</a:t>
            </a:r>
          </a:p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✅</a:t>
            </a:r>
            <a:r>
              <a:rPr lang="en-US" sz="2000" dirty="0" err="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sklearn</a:t>
            </a:r>
            <a:r>
              <a:rPr lang="en-US" sz="20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(v1.2+) - To build machine learning models (KNN, Decision Tree, Random Forest).</a:t>
            </a:r>
          </a:p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✅pickle - To save and load the trained ML model.</a:t>
            </a:r>
          </a:p>
        </p:txBody>
      </p:sp>
      <p:sp>
        <p:nvSpPr>
          <p:cNvPr id="41" name="TextBox 19">
            <a:extLst>
              <a:ext uri="{FF2B5EF4-FFF2-40B4-BE49-F238E27FC236}">
                <a16:creationId xmlns:a16="http://schemas.microsoft.com/office/drawing/2014/main" id="{A1C34FFA-E2C0-2C96-5A8E-FA592320886A}"/>
              </a:ext>
            </a:extLst>
          </p:cNvPr>
          <p:cNvSpPr txBox="1"/>
          <p:nvPr/>
        </p:nvSpPr>
        <p:spPr>
          <a:xfrm>
            <a:off x="1223717" y="6113275"/>
            <a:ext cx="6659811" cy="920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50"/>
              </a:lnSpc>
            </a:pPr>
            <a:r>
              <a:rPr lang="en-US" sz="6500" b="1">
                <a:solidFill>
                  <a:srgbClr val="02CDFF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📚 Libraries Used</a:t>
            </a:r>
          </a:p>
        </p:txBody>
      </p:sp>
      <p:sp>
        <p:nvSpPr>
          <p:cNvPr id="42" name="TextBox 20">
            <a:extLst>
              <a:ext uri="{FF2B5EF4-FFF2-40B4-BE49-F238E27FC236}">
                <a16:creationId xmlns:a16="http://schemas.microsoft.com/office/drawing/2014/main" id="{D42E9DB5-560D-EB66-D9AB-0CA5FD53F5C5}"/>
              </a:ext>
            </a:extLst>
          </p:cNvPr>
          <p:cNvSpPr txBox="1"/>
          <p:nvPr/>
        </p:nvSpPr>
        <p:spPr>
          <a:xfrm>
            <a:off x="9403145" y="9197847"/>
            <a:ext cx="3168097" cy="463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78"/>
              </a:lnSpc>
              <a:spcBef>
                <a:spcPct val="0"/>
              </a:spcBef>
            </a:pPr>
            <a:r>
              <a:rPr lang="en-US" sz="277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PythonAnywhere</a:t>
            </a:r>
          </a:p>
        </p:txBody>
      </p:sp>
      <p:sp>
        <p:nvSpPr>
          <p:cNvPr id="43" name="TextBox 21">
            <a:extLst>
              <a:ext uri="{FF2B5EF4-FFF2-40B4-BE49-F238E27FC236}">
                <a16:creationId xmlns:a16="http://schemas.microsoft.com/office/drawing/2014/main" id="{5709C555-D424-3CB5-C991-39360394BC18}"/>
              </a:ext>
            </a:extLst>
          </p:cNvPr>
          <p:cNvSpPr txBox="1"/>
          <p:nvPr/>
        </p:nvSpPr>
        <p:spPr>
          <a:xfrm>
            <a:off x="1223717" y="8957907"/>
            <a:ext cx="6659811" cy="920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50"/>
              </a:lnSpc>
            </a:pPr>
            <a:r>
              <a:rPr lang="en-US" sz="6500" b="1" dirty="0">
                <a:solidFill>
                  <a:srgbClr val="02CDFF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🌐 Hosting Platform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131F40">
                <a:alpha val="100000"/>
              </a:srgbClr>
            </a:gs>
            <a:gs pos="100000">
              <a:srgbClr val="3D6D81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E61E3CF5-65EB-66C9-8570-5518C51521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8287999" cy="10287000"/>
          </a:xfrm>
          <a:prstGeom prst="rect">
            <a:avLst/>
          </a:prstGeom>
        </p:spPr>
      </p:pic>
      <p:sp>
        <p:nvSpPr>
          <p:cNvPr id="26" name="TextBox 2">
            <a:extLst>
              <a:ext uri="{FF2B5EF4-FFF2-40B4-BE49-F238E27FC236}">
                <a16:creationId xmlns:a16="http://schemas.microsoft.com/office/drawing/2014/main" id="{B1D42461-1E75-DCD6-D104-39415C27552D}"/>
              </a:ext>
            </a:extLst>
          </p:cNvPr>
          <p:cNvSpPr txBox="1"/>
          <p:nvPr/>
        </p:nvSpPr>
        <p:spPr>
          <a:xfrm>
            <a:off x="553546" y="501937"/>
            <a:ext cx="5702432" cy="11678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936"/>
              </a:lnSpc>
              <a:spcBef>
                <a:spcPct val="0"/>
              </a:spcBef>
            </a:pPr>
            <a:r>
              <a:rPr lang="en-US" sz="8430" b="1">
                <a:solidFill>
                  <a:srgbClr val="84E3F8"/>
                </a:solidFill>
                <a:latin typeface="DM Sans Bold"/>
                <a:ea typeface="DM Sans Bold"/>
                <a:cs typeface="DM Sans Bold"/>
                <a:sym typeface="DM Sans Bold"/>
              </a:rPr>
              <a:t>LEARNING</a:t>
            </a:r>
          </a:p>
        </p:txBody>
      </p:sp>
      <p:sp>
        <p:nvSpPr>
          <p:cNvPr id="27" name="Freeform 3">
            <a:extLst>
              <a:ext uri="{FF2B5EF4-FFF2-40B4-BE49-F238E27FC236}">
                <a16:creationId xmlns:a16="http://schemas.microsoft.com/office/drawing/2014/main" id="{BE169078-9F5F-1AF4-1A77-C675BC637F42}"/>
              </a:ext>
            </a:extLst>
          </p:cNvPr>
          <p:cNvSpPr/>
          <p:nvPr/>
        </p:nvSpPr>
        <p:spPr>
          <a:xfrm>
            <a:off x="793170" y="2062021"/>
            <a:ext cx="1189461" cy="1167835"/>
          </a:xfrm>
          <a:custGeom>
            <a:avLst/>
            <a:gdLst/>
            <a:ahLst/>
            <a:cxnLst/>
            <a:rect l="l" t="t" r="r" b="b"/>
            <a:pathLst>
              <a:path w="1189461" h="1167835">
                <a:moveTo>
                  <a:pt x="0" y="0"/>
                </a:moveTo>
                <a:lnTo>
                  <a:pt x="1189461" y="0"/>
                </a:lnTo>
                <a:lnTo>
                  <a:pt x="1189461" y="1167834"/>
                </a:lnTo>
                <a:lnTo>
                  <a:pt x="0" y="116783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2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8" name="TextBox 4">
            <a:extLst>
              <a:ext uri="{FF2B5EF4-FFF2-40B4-BE49-F238E27FC236}">
                <a16:creationId xmlns:a16="http://schemas.microsoft.com/office/drawing/2014/main" id="{381E461A-1F0A-EFB7-28FA-0DCEF40CAD3C}"/>
              </a:ext>
            </a:extLst>
          </p:cNvPr>
          <p:cNvSpPr txBox="1"/>
          <p:nvPr/>
        </p:nvSpPr>
        <p:spPr>
          <a:xfrm>
            <a:off x="1197962" y="2531062"/>
            <a:ext cx="379878" cy="3531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71"/>
              </a:lnSpc>
              <a:spcBef>
                <a:spcPct val="0"/>
              </a:spcBef>
            </a:pPr>
            <a:r>
              <a:rPr lang="en-US" sz="2614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1.</a:t>
            </a:r>
          </a:p>
        </p:txBody>
      </p:sp>
      <p:sp>
        <p:nvSpPr>
          <p:cNvPr id="29" name="TextBox 5">
            <a:extLst>
              <a:ext uri="{FF2B5EF4-FFF2-40B4-BE49-F238E27FC236}">
                <a16:creationId xmlns:a16="http://schemas.microsoft.com/office/drawing/2014/main" id="{B46BE958-3551-8415-B90D-E50BF8EE0B6A}"/>
              </a:ext>
            </a:extLst>
          </p:cNvPr>
          <p:cNvSpPr txBox="1"/>
          <p:nvPr/>
        </p:nvSpPr>
        <p:spPr>
          <a:xfrm>
            <a:off x="2335279" y="2257658"/>
            <a:ext cx="14309036" cy="7706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24"/>
              </a:lnSpc>
              <a:spcBef>
                <a:spcPct val="0"/>
              </a:spcBef>
            </a:pPr>
            <a:r>
              <a:rPr lang="en-US" sz="2759" b="1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Gained hands-on experience with various classification models (Logistic Regression, Random Forest, Naïve Bayes, etc.)</a:t>
            </a:r>
          </a:p>
        </p:txBody>
      </p:sp>
      <p:sp>
        <p:nvSpPr>
          <p:cNvPr id="30" name="Freeform 6">
            <a:extLst>
              <a:ext uri="{FF2B5EF4-FFF2-40B4-BE49-F238E27FC236}">
                <a16:creationId xmlns:a16="http://schemas.microsoft.com/office/drawing/2014/main" id="{D56AA5F2-FCAC-BE25-E4EF-608DF39EF455}"/>
              </a:ext>
            </a:extLst>
          </p:cNvPr>
          <p:cNvSpPr/>
          <p:nvPr/>
        </p:nvSpPr>
        <p:spPr>
          <a:xfrm rot="-5400000">
            <a:off x="4086076" y="2538303"/>
            <a:ext cx="2966635" cy="4743167"/>
          </a:xfrm>
          <a:custGeom>
            <a:avLst/>
            <a:gdLst/>
            <a:ahLst/>
            <a:cxnLst/>
            <a:rect l="l" t="t" r="r" b="b"/>
            <a:pathLst>
              <a:path w="2966635" h="4743167">
                <a:moveTo>
                  <a:pt x="0" y="0"/>
                </a:moveTo>
                <a:lnTo>
                  <a:pt x="2966635" y="0"/>
                </a:lnTo>
                <a:lnTo>
                  <a:pt x="2966635" y="4743166"/>
                </a:lnTo>
                <a:lnTo>
                  <a:pt x="0" y="474316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31" name="Group 7">
            <a:extLst>
              <a:ext uri="{FF2B5EF4-FFF2-40B4-BE49-F238E27FC236}">
                <a16:creationId xmlns:a16="http://schemas.microsoft.com/office/drawing/2014/main" id="{90B69479-2AB3-0C66-9938-588A5D9746F7}"/>
              </a:ext>
            </a:extLst>
          </p:cNvPr>
          <p:cNvGrpSpPr/>
          <p:nvPr/>
        </p:nvGrpSpPr>
        <p:grpSpPr>
          <a:xfrm>
            <a:off x="3692471" y="3610448"/>
            <a:ext cx="3753845" cy="2472036"/>
            <a:chOff x="0" y="0"/>
            <a:chExt cx="812800" cy="535257"/>
          </a:xfrm>
        </p:grpSpPr>
        <p:sp>
          <p:nvSpPr>
            <p:cNvPr id="32" name="Freeform 8">
              <a:extLst>
                <a:ext uri="{FF2B5EF4-FFF2-40B4-BE49-F238E27FC236}">
                  <a16:creationId xmlns:a16="http://schemas.microsoft.com/office/drawing/2014/main" id="{6EB243B6-BFFC-7E7F-6B3D-BF1B32CFB7C7}"/>
                </a:ext>
              </a:extLst>
            </p:cNvPr>
            <p:cNvSpPr/>
            <p:nvPr/>
          </p:nvSpPr>
          <p:spPr>
            <a:xfrm>
              <a:off x="0" y="0"/>
              <a:ext cx="812800" cy="535257"/>
            </a:xfrm>
            <a:custGeom>
              <a:avLst/>
              <a:gdLst/>
              <a:ahLst/>
              <a:cxnLst/>
              <a:rect l="l" t="t" r="r" b="b"/>
              <a:pathLst>
                <a:path w="812800" h="535257">
                  <a:moveTo>
                    <a:pt x="0" y="0"/>
                  </a:moveTo>
                  <a:lnTo>
                    <a:pt x="812800" y="0"/>
                  </a:lnTo>
                  <a:lnTo>
                    <a:pt x="812800" y="535257"/>
                  </a:lnTo>
                  <a:lnTo>
                    <a:pt x="0" y="535257"/>
                  </a:lnTo>
                  <a:close/>
                </a:path>
              </a:pathLst>
            </a:custGeom>
            <a:blipFill>
              <a:blip r:embed="rId7">
                <a:alphaModFix amt="15000"/>
              </a:blip>
              <a:stretch>
                <a:fillRect t="-680" b="-680"/>
              </a:stretch>
            </a:blipFill>
          </p:spPr>
        </p:sp>
      </p:grpSp>
      <p:sp>
        <p:nvSpPr>
          <p:cNvPr id="33" name="Freeform 9">
            <a:extLst>
              <a:ext uri="{FF2B5EF4-FFF2-40B4-BE49-F238E27FC236}">
                <a16:creationId xmlns:a16="http://schemas.microsoft.com/office/drawing/2014/main" id="{5A699F80-EC9D-41BC-6133-0B8526D4A377}"/>
              </a:ext>
            </a:extLst>
          </p:cNvPr>
          <p:cNvSpPr/>
          <p:nvPr/>
        </p:nvSpPr>
        <p:spPr>
          <a:xfrm rot="-5400000">
            <a:off x="11379202" y="2612168"/>
            <a:ext cx="2966635" cy="4743167"/>
          </a:xfrm>
          <a:custGeom>
            <a:avLst/>
            <a:gdLst/>
            <a:ahLst/>
            <a:cxnLst/>
            <a:rect l="l" t="t" r="r" b="b"/>
            <a:pathLst>
              <a:path w="2966635" h="4743167">
                <a:moveTo>
                  <a:pt x="0" y="0"/>
                </a:moveTo>
                <a:lnTo>
                  <a:pt x="2966635" y="0"/>
                </a:lnTo>
                <a:lnTo>
                  <a:pt x="2966635" y="4743167"/>
                </a:lnTo>
                <a:lnTo>
                  <a:pt x="0" y="474316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34" name="Group 10">
            <a:extLst>
              <a:ext uri="{FF2B5EF4-FFF2-40B4-BE49-F238E27FC236}">
                <a16:creationId xmlns:a16="http://schemas.microsoft.com/office/drawing/2014/main" id="{9159A911-634D-9F7B-2218-95A0EDD96B0C}"/>
              </a:ext>
            </a:extLst>
          </p:cNvPr>
          <p:cNvGrpSpPr/>
          <p:nvPr/>
        </p:nvGrpSpPr>
        <p:grpSpPr>
          <a:xfrm>
            <a:off x="11276260" y="3882977"/>
            <a:ext cx="3860896" cy="2542532"/>
            <a:chOff x="0" y="0"/>
            <a:chExt cx="812800" cy="535257"/>
          </a:xfrm>
        </p:grpSpPr>
        <p:sp>
          <p:nvSpPr>
            <p:cNvPr id="35" name="Freeform 11">
              <a:extLst>
                <a:ext uri="{FF2B5EF4-FFF2-40B4-BE49-F238E27FC236}">
                  <a16:creationId xmlns:a16="http://schemas.microsoft.com/office/drawing/2014/main" id="{C928DAC2-9065-3447-0780-494FD7F0B6F8}"/>
                </a:ext>
              </a:extLst>
            </p:cNvPr>
            <p:cNvSpPr/>
            <p:nvPr/>
          </p:nvSpPr>
          <p:spPr>
            <a:xfrm>
              <a:off x="0" y="0"/>
              <a:ext cx="812800" cy="535257"/>
            </a:xfrm>
            <a:custGeom>
              <a:avLst/>
              <a:gdLst/>
              <a:ahLst/>
              <a:cxnLst/>
              <a:rect l="l" t="t" r="r" b="b"/>
              <a:pathLst>
                <a:path w="812800" h="535257">
                  <a:moveTo>
                    <a:pt x="0" y="0"/>
                  </a:moveTo>
                  <a:lnTo>
                    <a:pt x="812800" y="0"/>
                  </a:lnTo>
                  <a:lnTo>
                    <a:pt x="812800" y="535257"/>
                  </a:lnTo>
                  <a:lnTo>
                    <a:pt x="0" y="535257"/>
                  </a:lnTo>
                  <a:close/>
                </a:path>
              </a:pathLst>
            </a:custGeom>
            <a:blipFill>
              <a:blip r:embed="rId8">
                <a:alphaModFix amt="15000"/>
              </a:blip>
              <a:stretch>
                <a:fillRect t="-680" b="-680"/>
              </a:stretch>
            </a:blipFill>
          </p:spPr>
        </p:sp>
      </p:grpSp>
      <p:sp>
        <p:nvSpPr>
          <p:cNvPr id="36" name="Freeform 12">
            <a:extLst>
              <a:ext uri="{FF2B5EF4-FFF2-40B4-BE49-F238E27FC236}">
                <a16:creationId xmlns:a16="http://schemas.microsoft.com/office/drawing/2014/main" id="{F932F07D-A5CC-24ED-FD43-63A8BF17025F}"/>
              </a:ext>
            </a:extLst>
          </p:cNvPr>
          <p:cNvSpPr/>
          <p:nvPr/>
        </p:nvSpPr>
        <p:spPr>
          <a:xfrm>
            <a:off x="793170" y="3678631"/>
            <a:ext cx="1189461" cy="1167835"/>
          </a:xfrm>
          <a:custGeom>
            <a:avLst/>
            <a:gdLst/>
            <a:ahLst/>
            <a:cxnLst/>
            <a:rect l="l" t="t" r="r" b="b"/>
            <a:pathLst>
              <a:path w="1189461" h="1167835">
                <a:moveTo>
                  <a:pt x="0" y="0"/>
                </a:moveTo>
                <a:lnTo>
                  <a:pt x="1189461" y="0"/>
                </a:lnTo>
                <a:lnTo>
                  <a:pt x="1189461" y="1167834"/>
                </a:lnTo>
                <a:lnTo>
                  <a:pt x="0" y="116783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2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7" name="TextBox 13">
            <a:extLst>
              <a:ext uri="{FF2B5EF4-FFF2-40B4-BE49-F238E27FC236}">
                <a16:creationId xmlns:a16="http://schemas.microsoft.com/office/drawing/2014/main" id="{998BEEDB-4BF4-7164-3052-9A271B71E022}"/>
              </a:ext>
            </a:extLst>
          </p:cNvPr>
          <p:cNvSpPr txBox="1"/>
          <p:nvPr/>
        </p:nvSpPr>
        <p:spPr>
          <a:xfrm>
            <a:off x="1197962" y="4147673"/>
            <a:ext cx="379878" cy="3531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71"/>
              </a:lnSpc>
              <a:spcBef>
                <a:spcPct val="0"/>
              </a:spcBef>
            </a:pPr>
            <a:r>
              <a:rPr lang="en-US" sz="2614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2.</a:t>
            </a:r>
          </a:p>
        </p:txBody>
      </p:sp>
      <p:sp>
        <p:nvSpPr>
          <p:cNvPr id="38" name="TextBox 14">
            <a:extLst>
              <a:ext uri="{FF2B5EF4-FFF2-40B4-BE49-F238E27FC236}">
                <a16:creationId xmlns:a16="http://schemas.microsoft.com/office/drawing/2014/main" id="{AEA9D007-F7A6-356D-CC5C-91D625E607ED}"/>
              </a:ext>
            </a:extLst>
          </p:cNvPr>
          <p:cNvSpPr txBox="1"/>
          <p:nvPr/>
        </p:nvSpPr>
        <p:spPr>
          <a:xfrm>
            <a:off x="2335279" y="3874268"/>
            <a:ext cx="14309036" cy="7706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24"/>
              </a:lnSpc>
              <a:spcBef>
                <a:spcPct val="0"/>
              </a:spcBef>
            </a:pPr>
            <a:r>
              <a:rPr lang="en-US" sz="2759" b="1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Understood and applied evaluation metrics like confusion matrix, precision, recall, F1-score, and classification report.</a:t>
            </a:r>
          </a:p>
        </p:txBody>
      </p:sp>
      <p:sp>
        <p:nvSpPr>
          <p:cNvPr id="39" name="Freeform 15">
            <a:extLst>
              <a:ext uri="{FF2B5EF4-FFF2-40B4-BE49-F238E27FC236}">
                <a16:creationId xmlns:a16="http://schemas.microsoft.com/office/drawing/2014/main" id="{AD7D7F0D-26AE-82E4-5DF0-DEE2DEB89C00}"/>
              </a:ext>
            </a:extLst>
          </p:cNvPr>
          <p:cNvSpPr/>
          <p:nvPr/>
        </p:nvSpPr>
        <p:spPr>
          <a:xfrm>
            <a:off x="793170" y="5290989"/>
            <a:ext cx="1189461" cy="1167835"/>
          </a:xfrm>
          <a:custGeom>
            <a:avLst/>
            <a:gdLst/>
            <a:ahLst/>
            <a:cxnLst/>
            <a:rect l="l" t="t" r="r" b="b"/>
            <a:pathLst>
              <a:path w="1189461" h="1167835">
                <a:moveTo>
                  <a:pt x="0" y="0"/>
                </a:moveTo>
                <a:lnTo>
                  <a:pt x="1189461" y="0"/>
                </a:lnTo>
                <a:lnTo>
                  <a:pt x="1189461" y="1167834"/>
                </a:lnTo>
                <a:lnTo>
                  <a:pt x="0" y="116783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2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0" name="TextBox 16">
            <a:extLst>
              <a:ext uri="{FF2B5EF4-FFF2-40B4-BE49-F238E27FC236}">
                <a16:creationId xmlns:a16="http://schemas.microsoft.com/office/drawing/2014/main" id="{11887882-EDAA-72FE-AD06-371A15F5A1D5}"/>
              </a:ext>
            </a:extLst>
          </p:cNvPr>
          <p:cNvSpPr txBox="1"/>
          <p:nvPr/>
        </p:nvSpPr>
        <p:spPr>
          <a:xfrm>
            <a:off x="1197962" y="5760031"/>
            <a:ext cx="379878" cy="3531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71"/>
              </a:lnSpc>
              <a:spcBef>
                <a:spcPct val="0"/>
              </a:spcBef>
            </a:pPr>
            <a:r>
              <a:rPr lang="en-US" sz="2614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3.</a:t>
            </a:r>
          </a:p>
        </p:txBody>
      </p:sp>
      <p:sp>
        <p:nvSpPr>
          <p:cNvPr id="41" name="TextBox 17">
            <a:extLst>
              <a:ext uri="{FF2B5EF4-FFF2-40B4-BE49-F238E27FC236}">
                <a16:creationId xmlns:a16="http://schemas.microsoft.com/office/drawing/2014/main" id="{5D6C3998-4CE7-4EEE-F708-F0AEAA74576D}"/>
              </a:ext>
            </a:extLst>
          </p:cNvPr>
          <p:cNvSpPr txBox="1"/>
          <p:nvPr/>
        </p:nvSpPr>
        <p:spPr>
          <a:xfrm>
            <a:off x="2335279" y="5691414"/>
            <a:ext cx="14309036" cy="400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24"/>
              </a:lnSpc>
              <a:spcBef>
                <a:spcPct val="0"/>
              </a:spcBef>
            </a:pPr>
            <a:r>
              <a:rPr lang="en-US" sz="2759" b="1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Explored train-test splitting to evaluate model performance and avoid overfitting.</a:t>
            </a:r>
          </a:p>
        </p:txBody>
      </p:sp>
      <p:sp>
        <p:nvSpPr>
          <p:cNvPr id="42" name="Freeform 18">
            <a:extLst>
              <a:ext uri="{FF2B5EF4-FFF2-40B4-BE49-F238E27FC236}">
                <a16:creationId xmlns:a16="http://schemas.microsoft.com/office/drawing/2014/main" id="{06DA236A-83B4-FC66-F093-8C9150FE6496}"/>
              </a:ext>
            </a:extLst>
          </p:cNvPr>
          <p:cNvSpPr/>
          <p:nvPr/>
        </p:nvSpPr>
        <p:spPr>
          <a:xfrm>
            <a:off x="793170" y="6911593"/>
            <a:ext cx="1189461" cy="1167835"/>
          </a:xfrm>
          <a:custGeom>
            <a:avLst/>
            <a:gdLst/>
            <a:ahLst/>
            <a:cxnLst/>
            <a:rect l="l" t="t" r="r" b="b"/>
            <a:pathLst>
              <a:path w="1189461" h="1167835">
                <a:moveTo>
                  <a:pt x="0" y="0"/>
                </a:moveTo>
                <a:lnTo>
                  <a:pt x="1189461" y="0"/>
                </a:lnTo>
                <a:lnTo>
                  <a:pt x="1189461" y="1167834"/>
                </a:lnTo>
                <a:lnTo>
                  <a:pt x="0" y="116783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2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3" name="TextBox 19">
            <a:extLst>
              <a:ext uri="{FF2B5EF4-FFF2-40B4-BE49-F238E27FC236}">
                <a16:creationId xmlns:a16="http://schemas.microsoft.com/office/drawing/2014/main" id="{ADB2FEF4-AE50-D565-3322-CA2D58F7238C}"/>
              </a:ext>
            </a:extLst>
          </p:cNvPr>
          <p:cNvSpPr txBox="1"/>
          <p:nvPr/>
        </p:nvSpPr>
        <p:spPr>
          <a:xfrm>
            <a:off x="1197962" y="7380634"/>
            <a:ext cx="379878" cy="3531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71"/>
              </a:lnSpc>
              <a:spcBef>
                <a:spcPct val="0"/>
              </a:spcBef>
            </a:pPr>
            <a:r>
              <a:rPr lang="en-US" sz="2614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4.</a:t>
            </a:r>
          </a:p>
        </p:txBody>
      </p:sp>
      <p:sp>
        <p:nvSpPr>
          <p:cNvPr id="44" name="TextBox 20">
            <a:extLst>
              <a:ext uri="{FF2B5EF4-FFF2-40B4-BE49-F238E27FC236}">
                <a16:creationId xmlns:a16="http://schemas.microsoft.com/office/drawing/2014/main" id="{76AB7469-63DA-4F2F-7BBE-853720B8A21C}"/>
              </a:ext>
            </a:extLst>
          </p:cNvPr>
          <p:cNvSpPr txBox="1"/>
          <p:nvPr/>
        </p:nvSpPr>
        <p:spPr>
          <a:xfrm>
            <a:off x="2335279" y="7333473"/>
            <a:ext cx="14309036" cy="400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24"/>
              </a:lnSpc>
              <a:spcBef>
                <a:spcPct val="0"/>
              </a:spcBef>
            </a:pPr>
            <a:r>
              <a:rPr lang="en-US" sz="2759" b="1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Practiced model saving &amp; reusability using pickle for deployment-ready ML solutions.</a:t>
            </a:r>
          </a:p>
        </p:txBody>
      </p:sp>
      <p:sp>
        <p:nvSpPr>
          <p:cNvPr id="45" name="Freeform 21">
            <a:extLst>
              <a:ext uri="{FF2B5EF4-FFF2-40B4-BE49-F238E27FC236}">
                <a16:creationId xmlns:a16="http://schemas.microsoft.com/office/drawing/2014/main" id="{F0E78B3D-7D67-00BD-7FF7-1F3599C5A81B}"/>
              </a:ext>
            </a:extLst>
          </p:cNvPr>
          <p:cNvSpPr/>
          <p:nvPr/>
        </p:nvSpPr>
        <p:spPr>
          <a:xfrm>
            <a:off x="793170" y="8477646"/>
            <a:ext cx="1189461" cy="1167835"/>
          </a:xfrm>
          <a:custGeom>
            <a:avLst/>
            <a:gdLst/>
            <a:ahLst/>
            <a:cxnLst/>
            <a:rect l="l" t="t" r="r" b="b"/>
            <a:pathLst>
              <a:path w="1189461" h="1167835">
                <a:moveTo>
                  <a:pt x="0" y="0"/>
                </a:moveTo>
                <a:lnTo>
                  <a:pt x="1189461" y="0"/>
                </a:lnTo>
                <a:lnTo>
                  <a:pt x="1189461" y="1167834"/>
                </a:lnTo>
                <a:lnTo>
                  <a:pt x="0" y="116783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2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6" name="TextBox 22">
            <a:extLst>
              <a:ext uri="{FF2B5EF4-FFF2-40B4-BE49-F238E27FC236}">
                <a16:creationId xmlns:a16="http://schemas.microsoft.com/office/drawing/2014/main" id="{9C89B1FA-6BD2-AF14-0BFF-441590821F90}"/>
              </a:ext>
            </a:extLst>
          </p:cNvPr>
          <p:cNvSpPr txBox="1"/>
          <p:nvPr/>
        </p:nvSpPr>
        <p:spPr>
          <a:xfrm>
            <a:off x="1197962" y="8946688"/>
            <a:ext cx="379878" cy="3531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71"/>
              </a:lnSpc>
              <a:spcBef>
                <a:spcPct val="0"/>
              </a:spcBef>
            </a:pPr>
            <a:r>
              <a:rPr lang="en-US" sz="2614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5.</a:t>
            </a:r>
          </a:p>
        </p:txBody>
      </p:sp>
      <p:sp>
        <p:nvSpPr>
          <p:cNvPr id="47" name="TextBox 23">
            <a:extLst>
              <a:ext uri="{FF2B5EF4-FFF2-40B4-BE49-F238E27FC236}">
                <a16:creationId xmlns:a16="http://schemas.microsoft.com/office/drawing/2014/main" id="{A67A3B8F-5AD3-8F9B-822E-278E0022C9D4}"/>
              </a:ext>
            </a:extLst>
          </p:cNvPr>
          <p:cNvSpPr txBox="1"/>
          <p:nvPr/>
        </p:nvSpPr>
        <p:spPr>
          <a:xfrm>
            <a:off x="2335279" y="8899527"/>
            <a:ext cx="14309036" cy="400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24"/>
              </a:lnSpc>
              <a:spcBef>
                <a:spcPct val="0"/>
              </a:spcBef>
            </a:pPr>
            <a:r>
              <a:rPr lang="en-US" sz="2759" b="1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Understood which model to choose by comparing their accuracy scores.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131F40">
                <a:alpha val="100000"/>
              </a:srgbClr>
            </a:gs>
            <a:gs pos="100000">
              <a:srgbClr val="3D6D81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41F3615-67F8-7658-2EBF-CFD3864F25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8287999" cy="10287000"/>
          </a:xfrm>
          <a:prstGeom prst="rect">
            <a:avLst/>
          </a:prstGeom>
        </p:spPr>
      </p:pic>
      <p:sp>
        <p:nvSpPr>
          <p:cNvPr id="9" name="Freeform 2">
            <a:extLst>
              <a:ext uri="{FF2B5EF4-FFF2-40B4-BE49-F238E27FC236}">
                <a16:creationId xmlns:a16="http://schemas.microsoft.com/office/drawing/2014/main" id="{587AAA5C-8A4D-A996-475B-AD38D51C942F}"/>
              </a:ext>
            </a:extLst>
          </p:cNvPr>
          <p:cNvSpPr/>
          <p:nvPr/>
        </p:nvSpPr>
        <p:spPr>
          <a:xfrm rot="-5400000">
            <a:off x="4984803" y="-1314334"/>
            <a:ext cx="8318394" cy="13299759"/>
          </a:xfrm>
          <a:custGeom>
            <a:avLst/>
            <a:gdLst/>
            <a:ahLst/>
            <a:cxnLst/>
            <a:rect l="l" t="t" r="r" b="b"/>
            <a:pathLst>
              <a:path w="8318394" h="13299759">
                <a:moveTo>
                  <a:pt x="0" y="0"/>
                </a:moveTo>
                <a:lnTo>
                  <a:pt x="8318394" y="0"/>
                </a:lnTo>
                <a:lnTo>
                  <a:pt x="8318394" y="13299759"/>
                </a:lnTo>
                <a:lnTo>
                  <a:pt x="0" y="1329975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3">
            <a:extLst>
              <a:ext uri="{FF2B5EF4-FFF2-40B4-BE49-F238E27FC236}">
                <a16:creationId xmlns:a16="http://schemas.microsoft.com/office/drawing/2014/main" id="{90536432-A561-1C19-865B-12853ED7BEE9}"/>
              </a:ext>
            </a:extLst>
          </p:cNvPr>
          <p:cNvSpPr txBox="1"/>
          <p:nvPr/>
        </p:nvSpPr>
        <p:spPr>
          <a:xfrm>
            <a:off x="6400072" y="2979740"/>
            <a:ext cx="5097823" cy="16461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23"/>
              </a:lnSpc>
              <a:spcBef>
                <a:spcPct val="0"/>
              </a:spcBef>
            </a:pPr>
            <a:r>
              <a:rPr lang="en-US" sz="11814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YOU!</a:t>
            </a:r>
          </a:p>
        </p:txBody>
      </p:sp>
      <p:sp>
        <p:nvSpPr>
          <p:cNvPr id="11" name="TextBox 4">
            <a:extLst>
              <a:ext uri="{FF2B5EF4-FFF2-40B4-BE49-F238E27FC236}">
                <a16:creationId xmlns:a16="http://schemas.microsoft.com/office/drawing/2014/main" id="{AD52DCF8-509F-DF77-5D77-DC49ADFBA321}"/>
              </a:ext>
            </a:extLst>
          </p:cNvPr>
          <p:cNvSpPr txBox="1"/>
          <p:nvPr/>
        </p:nvSpPr>
        <p:spPr>
          <a:xfrm>
            <a:off x="6050606" y="1684148"/>
            <a:ext cx="5796755" cy="16461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23"/>
              </a:lnSpc>
              <a:spcBef>
                <a:spcPct val="0"/>
              </a:spcBef>
            </a:pPr>
            <a:r>
              <a:rPr lang="en-US" sz="11814" b="1">
                <a:solidFill>
                  <a:srgbClr val="84E3F8"/>
                </a:solidFill>
                <a:latin typeface="DM Sans Bold"/>
                <a:ea typeface="DM Sans Bold"/>
                <a:cs typeface="DM Sans Bold"/>
                <a:sym typeface="DM Sans Bold"/>
              </a:rPr>
              <a:t>THANK</a:t>
            </a:r>
          </a:p>
        </p:txBody>
      </p:sp>
      <p:sp>
        <p:nvSpPr>
          <p:cNvPr id="12" name="TextBox 5">
            <a:extLst>
              <a:ext uri="{FF2B5EF4-FFF2-40B4-BE49-F238E27FC236}">
                <a16:creationId xmlns:a16="http://schemas.microsoft.com/office/drawing/2014/main" id="{534A39CE-1E11-F631-4392-9C3AD32D9ED1}"/>
              </a:ext>
            </a:extLst>
          </p:cNvPr>
          <p:cNvSpPr txBox="1"/>
          <p:nvPr/>
        </p:nvSpPr>
        <p:spPr>
          <a:xfrm>
            <a:off x="3084963" y="4654497"/>
            <a:ext cx="11996189" cy="33022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33"/>
              </a:lnSpc>
            </a:pPr>
            <a:r>
              <a:rPr lang="en-US" sz="3050" b="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I would like to sincerely thank Mr. Kamal Sir for assigning me this project.</a:t>
            </a:r>
          </a:p>
          <a:p>
            <a:pPr algn="ctr">
              <a:lnSpc>
                <a:spcPts val="3233"/>
              </a:lnSpc>
            </a:pPr>
            <a:r>
              <a:rPr lang="en-US" sz="3050" b="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 Working on this task gave me the opportunity to apply the Machine Learning concepts I learned in class.</a:t>
            </a:r>
          </a:p>
          <a:p>
            <a:pPr algn="ctr">
              <a:lnSpc>
                <a:spcPts val="3233"/>
              </a:lnSpc>
            </a:pPr>
            <a:r>
              <a:rPr lang="en-US" sz="3050" b="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 It helped me strengthen my understanding and improve my practical skills.</a:t>
            </a:r>
          </a:p>
          <a:p>
            <a:pPr algn="ctr">
              <a:lnSpc>
                <a:spcPts val="3233"/>
              </a:lnSpc>
              <a:spcBef>
                <a:spcPct val="0"/>
              </a:spcBef>
            </a:pPr>
            <a:r>
              <a:rPr lang="en-US" sz="3050" b="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 This project was a great learning experience that boosted my confidence in applying ML techniques.</a:t>
            </a:r>
          </a:p>
        </p:txBody>
      </p:sp>
      <p:sp>
        <p:nvSpPr>
          <p:cNvPr id="13" name="Freeform 6">
            <a:extLst>
              <a:ext uri="{FF2B5EF4-FFF2-40B4-BE49-F238E27FC236}">
                <a16:creationId xmlns:a16="http://schemas.microsoft.com/office/drawing/2014/main" id="{3F4C387E-D703-0112-4C03-C72A2F0893A6}"/>
              </a:ext>
            </a:extLst>
          </p:cNvPr>
          <p:cNvSpPr/>
          <p:nvPr/>
        </p:nvSpPr>
        <p:spPr>
          <a:xfrm>
            <a:off x="2494121" y="857710"/>
            <a:ext cx="1789958" cy="1757413"/>
          </a:xfrm>
          <a:custGeom>
            <a:avLst/>
            <a:gdLst/>
            <a:ahLst/>
            <a:cxnLst/>
            <a:rect l="l" t="t" r="r" b="b"/>
            <a:pathLst>
              <a:path w="1789958" h="1757413">
                <a:moveTo>
                  <a:pt x="0" y="0"/>
                </a:moveTo>
                <a:lnTo>
                  <a:pt x="1789958" y="0"/>
                </a:lnTo>
                <a:lnTo>
                  <a:pt x="1789958" y="1757413"/>
                </a:lnTo>
                <a:lnTo>
                  <a:pt x="0" y="175741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7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131F40">
                <a:alpha val="100000"/>
              </a:srgbClr>
            </a:gs>
            <a:gs pos="100000">
              <a:srgbClr val="3D6D81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63460AF-7391-DD4E-E612-C4906C0DCE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8287999" cy="10287000"/>
          </a:xfrm>
          <a:prstGeom prst="rect">
            <a:avLst/>
          </a:prstGeom>
        </p:spPr>
      </p:pic>
      <p:grpSp>
        <p:nvGrpSpPr>
          <p:cNvPr id="11" name="Group 2">
            <a:extLst>
              <a:ext uri="{FF2B5EF4-FFF2-40B4-BE49-F238E27FC236}">
                <a16:creationId xmlns:a16="http://schemas.microsoft.com/office/drawing/2014/main" id="{479EA72B-3777-457B-05FC-AF0DA70D939D}"/>
              </a:ext>
            </a:extLst>
          </p:cNvPr>
          <p:cNvGrpSpPr/>
          <p:nvPr/>
        </p:nvGrpSpPr>
        <p:grpSpPr>
          <a:xfrm>
            <a:off x="0" y="3505117"/>
            <a:ext cx="18288000" cy="2064012"/>
            <a:chOff x="0" y="0"/>
            <a:chExt cx="4922192" cy="543608"/>
          </a:xfrm>
        </p:grpSpPr>
        <p:sp>
          <p:nvSpPr>
            <p:cNvPr id="12" name="Freeform 3">
              <a:extLst>
                <a:ext uri="{FF2B5EF4-FFF2-40B4-BE49-F238E27FC236}">
                  <a16:creationId xmlns:a16="http://schemas.microsoft.com/office/drawing/2014/main" id="{F36586AE-C715-9D08-0C0A-67C894B85F52}"/>
                </a:ext>
              </a:extLst>
            </p:cNvPr>
            <p:cNvSpPr/>
            <p:nvPr/>
          </p:nvSpPr>
          <p:spPr>
            <a:xfrm>
              <a:off x="0" y="0"/>
              <a:ext cx="4922192" cy="543608"/>
            </a:xfrm>
            <a:custGeom>
              <a:avLst/>
              <a:gdLst/>
              <a:ahLst/>
              <a:cxnLst/>
              <a:rect l="l" t="t" r="r" b="b"/>
              <a:pathLst>
                <a:path w="4922192" h="543608">
                  <a:moveTo>
                    <a:pt x="0" y="0"/>
                  </a:moveTo>
                  <a:lnTo>
                    <a:pt x="4922192" y="0"/>
                  </a:lnTo>
                  <a:lnTo>
                    <a:pt x="4922192" y="543608"/>
                  </a:lnTo>
                  <a:lnTo>
                    <a:pt x="0" y="543608"/>
                  </a:lnTo>
                  <a:close/>
                </a:path>
              </a:pathLst>
            </a:custGeom>
            <a:gradFill rotWithShape="1">
              <a:gsLst>
                <a:gs pos="0">
                  <a:srgbClr val="131F40">
                    <a:alpha val="75000"/>
                  </a:srgbClr>
                </a:gs>
                <a:gs pos="100000">
                  <a:srgbClr val="3D6D81">
                    <a:alpha val="75000"/>
                  </a:srgbClr>
                </a:gs>
              </a:gsLst>
              <a:lin ang="0"/>
            </a:gradFill>
          </p:spPr>
        </p:sp>
        <p:sp>
          <p:nvSpPr>
            <p:cNvPr id="13" name="TextBox 4">
              <a:extLst>
                <a:ext uri="{FF2B5EF4-FFF2-40B4-BE49-F238E27FC236}">
                  <a16:creationId xmlns:a16="http://schemas.microsoft.com/office/drawing/2014/main" id="{06D335F4-F2AF-F95F-57BD-018B6EC987EA}"/>
                </a:ext>
              </a:extLst>
            </p:cNvPr>
            <p:cNvSpPr txBox="1"/>
            <p:nvPr/>
          </p:nvSpPr>
          <p:spPr>
            <a:xfrm>
              <a:off x="0" y="28575"/>
              <a:ext cx="4922192" cy="515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81"/>
                </a:lnSpc>
              </a:pPr>
              <a:endParaRPr/>
            </a:p>
          </p:txBody>
        </p:sp>
      </p:grpSp>
      <p:sp>
        <p:nvSpPr>
          <p:cNvPr id="14" name="Freeform 5">
            <a:extLst>
              <a:ext uri="{FF2B5EF4-FFF2-40B4-BE49-F238E27FC236}">
                <a16:creationId xmlns:a16="http://schemas.microsoft.com/office/drawing/2014/main" id="{4C1E4DE0-E090-B71B-88C4-E840A293E14E}"/>
              </a:ext>
            </a:extLst>
          </p:cNvPr>
          <p:cNvSpPr/>
          <p:nvPr/>
        </p:nvSpPr>
        <p:spPr>
          <a:xfrm>
            <a:off x="6291425" y="5442971"/>
            <a:ext cx="5705150" cy="4844029"/>
          </a:xfrm>
          <a:custGeom>
            <a:avLst/>
            <a:gdLst/>
            <a:ahLst/>
            <a:cxnLst/>
            <a:rect l="l" t="t" r="r" b="b"/>
            <a:pathLst>
              <a:path w="5705150" h="4844029">
                <a:moveTo>
                  <a:pt x="0" y="0"/>
                </a:moveTo>
                <a:lnTo>
                  <a:pt x="5705150" y="0"/>
                </a:lnTo>
                <a:lnTo>
                  <a:pt x="5705150" y="4844029"/>
                </a:lnTo>
                <a:lnTo>
                  <a:pt x="0" y="484402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991" r="-3244" b="-6446"/>
            </a:stretch>
          </a:blipFill>
        </p:spPr>
      </p:sp>
      <p:sp>
        <p:nvSpPr>
          <p:cNvPr id="15" name="TextBox 6">
            <a:extLst>
              <a:ext uri="{FF2B5EF4-FFF2-40B4-BE49-F238E27FC236}">
                <a16:creationId xmlns:a16="http://schemas.microsoft.com/office/drawing/2014/main" id="{7E533025-D27F-4F12-9699-EF9E4B09CAE9}"/>
              </a:ext>
            </a:extLst>
          </p:cNvPr>
          <p:cNvSpPr txBox="1"/>
          <p:nvPr/>
        </p:nvSpPr>
        <p:spPr>
          <a:xfrm>
            <a:off x="2789497" y="3659849"/>
            <a:ext cx="12804339" cy="17831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23"/>
              </a:lnSpc>
            </a:pPr>
            <a:r>
              <a:rPr lang="en-US" sz="3323" b="1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The task is to build a machine learning model to predict whether a user is likely to buy a product based on:</a:t>
            </a:r>
          </a:p>
          <a:p>
            <a:pPr algn="ctr">
              <a:lnSpc>
                <a:spcPts val="3523"/>
              </a:lnSpc>
            </a:pPr>
            <a:r>
              <a:rPr lang="en-US" sz="3323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Age (years) </a:t>
            </a:r>
            <a:r>
              <a:rPr lang="en-US" sz="3323" b="1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and </a:t>
            </a:r>
          </a:p>
          <a:p>
            <a:pPr algn="ctr">
              <a:lnSpc>
                <a:spcPts val="3523"/>
              </a:lnSpc>
              <a:spcBef>
                <a:spcPct val="0"/>
              </a:spcBef>
            </a:pPr>
            <a:r>
              <a:rPr lang="en-US" sz="3323" b="1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estimated </a:t>
            </a:r>
            <a:r>
              <a:rPr lang="en-US" sz="3323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Salary (Rs)</a:t>
            </a:r>
            <a:r>
              <a:rPr lang="en-US" sz="3323" b="1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.</a:t>
            </a:r>
          </a:p>
        </p:txBody>
      </p:sp>
      <p:sp>
        <p:nvSpPr>
          <p:cNvPr id="16" name="TextBox 7">
            <a:extLst>
              <a:ext uri="{FF2B5EF4-FFF2-40B4-BE49-F238E27FC236}">
                <a16:creationId xmlns:a16="http://schemas.microsoft.com/office/drawing/2014/main" id="{65D38A08-D021-BEF6-DC3E-340A123B1673}"/>
              </a:ext>
            </a:extLst>
          </p:cNvPr>
          <p:cNvSpPr txBox="1"/>
          <p:nvPr/>
        </p:nvSpPr>
        <p:spPr>
          <a:xfrm>
            <a:off x="8573655" y="2016851"/>
            <a:ext cx="7260648" cy="11678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936"/>
              </a:lnSpc>
              <a:spcBef>
                <a:spcPct val="0"/>
              </a:spcBef>
            </a:pPr>
            <a:r>
              <a:rPr lang="en-US" sz="8430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STATEMENT</a:t>
            </a:r>
          </a:p>
        </p:txBody>
      </p:sp>
      <p:sp>
        <p:nvSpPr>
          <p:cNvPr id="17" name="TextBox 8">
            <a:extLst>
              <a:ext uri="{FF2B5EF4-FFF2-40B4-BE49-F238E27FC236}">
                <a16:creationId xmlns:a16="http://schemas.microsoft.com/office/drawing/2014/main" id="{9EA05CC2-65F3-9311-A9FF-8DA3A46DD88F}"/>
              </a:ext>
            </a:extLst>
          </p:cNvPr>
          <p:cNvSpPr txBox="1"/>
          <p:nvPr/>
        </p:nvSpPr>
        <p:spPr>
          <a:xfrm>
            <a:off x="2653153" y="2016851"/>
            <a:ext cx="5920502" cy="11678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936"/>
              </a:lnSpc>
              <a:spcBef>
                <a:spcPct val="0"/>
              </a:spcBef>
            </a:pPr>
            <a:r>
              <a:rPr lang="en-US" sz="8430" b="1">
                <a:solidFill>
                  <a:srgbClr val="84E3F8"/>
                </a:solidFill>
                <a:latin typeface="DM Sans Bold"/>
                <a:ea typeface="DM Sans Bold"/>
                <a:cs typeface="DM Sans Bold"/>
                <a:sym typeface="DM Sans Bold"/>
              </a:rPr>
              <a:t>PROBLEM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131F40">
                <a:alpha val="100000"/>
              </a:srgbClr>
            </a:gs>
            <a:gs pos="100000">
              <a:srgbClr val="3D6D81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7ED084DA-0BE6-F6D9-68F2-2ED566F598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8287999" cy="10287000"/>
          </a:xfrm>
          <a:prstGeom prst="rect">
            <a:avLst/>
          </a:prstGeom>
        </p:spPr>
      </p:pic>
      <p:sp>
        <p:nvSpPr>
          <p:cNvPr id="24" name="Freeform 2">
            <a:extLst>
              <a:ext uri="{FF2B5EF4-FFF2-40B4-BE49-F238E27FC236}">
                <a16:creationId xmlns:a16="http://schemas.microsoft.com/office/drawing/2014/main" id="{402E90AF-CDAE-D476-36A2-790AB3581C6E}"/>
              </a:ext>
            </a:extLst>
          </p:cNvPr>
          <p:cNvSpPr/>
          <p:nvPr/>
        </p:nvSpPr>
        <p:spPr>
          <a:xfrm>
            <a:off x="7744636" y="2316292"/>
            <a:ext cx="1050307" cy="1031211"/>
          </a:xfrm>
          <a:custGeom>
            <a:avLst/>
            <a:gdLst/>
            <a:ahLst/>
            <a:cxnLst/>
            <a:rect l="l" t="t" r="r" b="b"/>
            <a:pathLst>
              <a:path w="1050307" h="1031211">
                <a:moveTo>
                  <a:pt x="0" y="0"/>
                </a:moveTo>
                <a:lnTo>
                  <a:pt x="1050307" y="0"/>
                </a:lnTo>
                <a:lnTo>
                  <a:pt x="1050307" y="1031211"/>
                </a:lnTo>
                <a:lnTo>
                  <a:pt x="0" y="103121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2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3">
            <a:extLst>
              <a:ext uri="{FF2B5EF4-FFF2-40B4-BE49-F238E27FC236}">
                <a16:creationId xmlns:a16="http://schemas.microsoft.com/office/drawing/2014/main" id="{B2DF0C6B-9DAE-E65F-0903-DD2928478ED6}"/>
              </a:ext>
            </a:extLst>
          </p:cNvPr>
          <p:cNvSpPr/>
          <p:nvPr/>
        </p:nvSpPr>
        <p:spPr>
          <a:xfrm rot="-5400000">
            <a:off x="2096034" y="2671845"/>
            <a:ext cx="3564688" cy="5699355"/>
          </a:xfrm>
          <a:custGeom>
            <a:avLst/>
            <a:gdLst/>
            <a:ahLst/>
            <a:cxnLst/>
            <a:rect l="l" t="t" r="r" b="b"/>
            <a:pathLst>
              <a:path w="3564688" h="5699355">
                <a:moveTo>
                  <a:pt x="0" y="0"/>
                </a:moveTo>
                <a:lnTo>
                  <a:pt x="3564688" y="0"/>
                </a:lnTo>
                <a:lnTo>
                  <a:pt x="3564688" y="5699356"/>
                </a:lnTo>
                <a:lnTo>
                  <a:pt x="0" y="569935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4">
            <a:extLst>
              <a:ext uri="{FF2B5EF4-FFF2-40B4-BE49-F238E27FC236}">
                <a16:creationId xmlns:a16="http://schemas.microsoft.com/office/drawing/2014/main" id="{28BE1B81-7F32-3502-D9EC-2E558B13F4F5}"/>
              </a:ext>
            </a:extLst>
          </p:cNvPr>
          <p:cNvSpPr/>
          <p:nvPr/>
        </p:nvSpPr>
        <p:spPr>
          <a:xfrm>
            <a:off x="7744636" y="4039182"/>
            <a:ext cx="1050307" cy="1031211"/>
          </a:xfrm>
          <a:custGeom>
            <a:avLst/>
            <a:gdLst/>
            <a:ahLst/>
            <a:cxnLst/>
            <a:rect l="l" t="t" r="r" b="b"/>
            <a:pathLst>
              <a:path w="1050307" h="1031211">
                <a:moveTo>
                  <a:pt x="0" y="0"/>
                </a:moveTo>
                <a:lnTo>
                  <a:pt x="1050307" y="0"/>
                </a:lnTo>
                <a:lnTo>
                  <a:pt x="1050307" y="1031211"/>
                </a:lnTo>
                <a:lnTo>
                  <a:pt x="0" y="103121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2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5">
            <a:extLst>
              <a:ext uri="{FF2B5EF4-FFF2-40B4-BE49-F238E27FC236}">
                <a16:creationId xmlns:a16="http://schemas.microsoft.com/office/drawing/2014/main" id="{F8E573DC-363E-5FDF-1816-846990D2C4E3}"/>
              </a:ext>
            </a:extLst>
          </p:cNvPr>
          <p:cNvSpPr/>
          <p:nvPr/>
        </p:nvSpPr>
        <p:spPr>
          <a:xfrm>
            <a:off x="7730875" y="5762073"/>
            <a:ext cx="1050307" cy="1031211"/>
          </a:xfrm>
          <a:custGeom>
            <a:avLst/>
            <a:gdLst/>
            <a:ahLst/>
            <a:cxnLst/>
            <a:rect l="l" t="t" r="r" b="b"/>
            <a:pathLst>
              <a:path w="1050307" h="1031211">
                <a:moveTo>
                  <a:pt x="0" y="0"/>
                </a:moveTo>
                <a:lnTo>
                  <a:pt x="1050307" y="0"/>
                </a:lnTo>
                <a:lnTo>
                  <a:pt x="1050307" y="1031210"/>
                </a:lnTo>
                <a:lnTo>
                  <a:pt x="0" y="10312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2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8" name="TextBox 6">
            <a:extLst>
              <a:ext uri="{FF2B5EF4-FFF2-40B4-BE49-F238E27FC236}">
                <a16:creationId xmlns:a16="http://schemas.microsoft.com/office/drawing/2014/main" id="{76B10716-6B8E-CFD5-A5D8-AA889A440F5D}"/>
              </a:ext>
            </a:extLst>
          </p:cNvPr>
          <p:cNvSpPr txBox="1"/>
          <p:nvPr/>
        </p:nvSpPr>
        <p:spPr>
          <a:xfrm>
            <a:off x="2028443" y="5476182"/>
            <a:ext cx="6436672" cy="11678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936"/>
              </a:lnSpc>
              <a:spcBef>
                <a:spcPct val="0"/>
              </a:spcBef>
            </a:pPr>
            <a:r>
              <a:rPr lang="en-US" sz="8430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CASE</a:t>
            </a:r>
          </a:p>
        </p:txBody>
      </p:sp>
      <p:sp>
        <p:nvSpPr>
          <p:cNvPr id="29" name="TextBox 7">
            <a:extLst>
              <a:ext uri="{FF2B5EF4-FFF2-40B4-BE49-F238E27FC236}">
                <a16:creationId xmlns:a16="http://schemas.microsoft.com/office/drawing/2014/main" id="{9A1DC39D-86B1-37CB-E859-5C930BBB46E6}"/>
              </a:ext>
            </a:extLst>
          </p:cNvPr>
          <p:cNvSpPr txBox="1"/>
          <p:nvPr/>
        </p:nvSpPr>
        <p:spPr>
          <a:xfrm>
            <a:off x="2028443" y="4240961"/>
            <a:ext cx="5702432" cy="11678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936"/>
              </a:lnSpc>
              <a:spcBef>
                <a:spcPct val="0"/>
              </a:spcBef>
            </a:pPr>
            <a:r>
              <a:rPr lang="en-US" sz="8430" b="1">
                <a:solidFill>
                  <a:srgbClr val="84E3F8"/>
                </a:solidFill>
                <a:latin typeface="DM Sans Bold"/>
                <a:ea typeface="DM Sans Bold"/>
                <a:cs typeface="DM Sans Bold"/>
                <a:sym typeface="DM Sans Bold"/>
              </a:rPr>
              <a:t>USE</a:t>
            </a:r>
          </a:p>
        </p:txBody>
      </p:sp>
      <p:sp>
        <p:nvSpPr>
          <p:cNvPr id="30" name="TextBox 8">
            <a:extLst>
              <a:ext uri="{FF2B5EF4-FFF2-40B4-BE49-F238E27FC236}">
                <a16:creationId xmlns:a16="http://schemas.microsoft.com/office/drawing/2014/main" id="{535668D5-7106-0AB0-55F2-C75A29B61F98}"/>
              </a:ext>
            </a:extLst>
          </p:cNvPr>
          <p:cNvSpPr txBox="1"/>
          <p:nvPr/>
        </p:nvSpPr>
        <p:spPr>
          <a:xfrm>
            <a:off x="8182837" y="2668885"/>
            <a:ext cx="335437" cy="316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47"/>
              </a:lnSpc>
              <a:spcBef>
                <a:spcPct val="0"/>
              </a:spcBef>
            </a:pPr>
            <a:r>
              <a:rPr lang="en-US" sz="2308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1.</a:t>
            </a:r>
          </a:p>
        </p:txBody>
      </p:sp>
      <p:sp>
        <p:nvSpPr>
          <p:cNvPr id="31" name="TextBox 9">
            <a:extLst>
              <a:ext uri="{FF2B5EF4-FFF2-40B4-BE49-F238E27FC236}">
                <a16:creationId xmlns:a16="http://schemas.microsoft.com/office/drawing/2014/main" id="{D25E147C-E705-9AC8-9706-31FC83EE1B1B}"/>
              </a:ext>
            </a:extLst>
          </p:cNvPr>
          <p:cNvSpPr txBox="1"/>
          <p:nvPr/>
        </p:nvSpPr>
        <p:spPr>
          <a:xfrm>
            <a:off x="7730875" y="1613892"/>
            <a:ext cx="9100183" cy="702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76"/>
              </a:lnSpc>
            </a:pPr>
            <a:r>
              <a:rPr lang="en-US" sz="2525" b="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COMPANIES AND ADS PLATFORMS USE SUCH MODELS TO:</a:t>
            </a:r>
          </a:p>
          <a:p>
            <a:pPr algn="l">
              <a:lnSpc>
                <a:spcPts val="2676"/>
              </a:lnSpc>
              <a:spcBef>
                <a:spcPct val="0"/>
              </a:spcBef>
            </a:pPr>
            <a:endParaRPr lang="en-US" sz="2525" b="1">
              <a:solidFill>
                <a:srgbClr val="FFFFFF"/>
              </a:solidFill>
              <a:latin typeface="Raleway Bold"/>
              <a:ea typeface="Raleway Bold"/>
              <a:cs typeface="Raleway Bold"/>
              <a:sym typeface="Raleway Bold"/>
            </a:endParaRPr>
          </a:p>
        </p:txBody>
      </p:sp>
      <p:sp>
        <p:nvSpPr>
          <p:cNvPr id="32" name="TextBox 10">
            <a:extLst>
              <a:ext uri="{FF2B5EF4-FFF2-40B4-BE49-F238E27FC236}">
                <a16:creationId xmlns:a16="http://schemas.microsoft.com/office/drawing/2014/main" id="{B29772A0-9554-08E8-5978-7CAC5E86EBDE}"/>
              </a:ext>
            </a:extLst>
          </p:cNvPr>
          <p:cNvSpPr txBox="1"/>
          <p:nvPr/>
        </p:nvSpPr>
        <p:spPr>
          <a:xfrm>
            <a:off x="9858788" y="3181394"/>
            <a:ext cx="7549431" cy="3512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82"/>
              </a:lnSpc>
              <a:spcBef>
                <a:spcPct val="0"/>
              </a:spcBef>
            </a:pPr>
            <a:r>
              <a:rPr lang="en-US" sz="2436" b="1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Show ads to users most likely to purchase</a:t>
            </a:r>
          </a:p>
        </p:txBody>
      </p:sp>
      <p:sp>
        <p:nvSpPr>
          <p:cNvPr id="33" name="TextBox 11">
            <a:extLst>
              <a:ext uri="{FF2B5EF4-FFF2-40B4-BE49-F238E27FC236}">
                <a16:creationId xmlns:a16="http://schemas.microsoft.com/office/drawing/2014/main" id="{3D8D9640-8CE6-15AD-1B2E-91923D59D219}"/>
              </a:ext>
            </a:extLst>
          </p:cNvPr>
          <p:cNvSpPr txBox="1"/>
          <p:nvPr/>
        </p:nvSpPr>
        <p:spPr>
          <a:xfrm>
            <a:off x="8182837" y="4427518"/>
            <a:ext cx="335437" cy="316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47"/>
              </a:lnSpc>
              <a:spcBef>
                <a:spcPct val="0"/>
              </a:spcBef>
            </a:pPr>
            <a:r>
              <a:rPr lang="en-US" sz="2308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2.</a:t>
            </a:r>
          </a:p>
        </p:txBody>
      </p:sp>
      <p:sp>
        <p:nvSpPr>
          <p:cNvPr id="34" name="TextBox 12">
            <a:extLst>
              <a:ext uri="{FF2B5EF4-FFF2-40B4-BE49-F238E27FC236}">
                <a16:creationId xmlns:a16="http://schemas.microsoft.com/office/drawing/2014/main" id="{5E272004-0C0F-90CA-0C37-6B14201BCA40}"/>
              </a:ext>
            </a:extLst>
          </p:cNvPr>
          <p:cNvSpPr txBox="1"/>
          <p:nvPr/>
        </p:nvSpPr>
        <p:spPr>
          <a:xfrm>
            <a:off x="8970236" y="4417993"/>
            <a:ext cx="5866040" cy="364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76"/>
              </a:lnSpc>
              <a:spcBef>
                <a:spcPct val="0"/>
              </a:spcBef>
            </a:pPr>
            <a:r>
              <a:rPr lang="en-US" sz="2525" b="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💰 OPTIMIZED AD SPEND</a:t>
            </a:r>
          </a:p>
        </p:txBody>
      </p:sp>
      <p:sp>
        <p:nvSpPr>
          <p:cNvPr id="35" name="TextBox 13">
            <a:extLst>
              <a:ext uri="{FF2B5EF4-FFF2-40B4-BE49-F238E27FC236}">
                <a16:creationId xmlns:a16="http://schemas.microsoft.com/office/drawing/2014/main" id="{DCC96EC1-2566-59BC-2D4A-BCC3FA9F4F44}"/>
              </a:ext>
            </a:extLst>
          </p:cNvPr>
          <p:cNvSpPr txBox="1"/>
          <p:nvPr/>
        </p:nvSpPr>
        <p:spPr>
          <a:xfrm>
            <a:off x="9858788" y="5089443"/>
            <a:ext cx="7549431" cy="3512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82"/>
              </a:lnSpc>
              <a:spcBef>
                <a:spcPct val="0"/>
              </a:spcBef>
            </a:pPr>
            <a:r>
              <a:rPr lang="en-US" sz="2436" b="1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Avoid wasting money on uninterested users</a:t>
            </a:r>
          </a:p>
        </p:txBody>
      </p:sp>
      <p:sp>
        <p:nvSpPr>
          <p:cNvPr id="36" name="TextBox 14">
            <a:extLst>
              <a:ext uri="{FF2B5EF4-FFF2-40B4-BE49-F238E27FC236}">
                <a16:creationId xmlns:a16="http://schemas.microsoft.com/office/drawing/2014/main" id="{CF0F9427-1917-346D-4317-224D97E2B7D9}"/>
              </a:ext>
            </a:extLst>
          </p:cNvPr>
          <p:cNvSpPr txBox="1"/>
          <p:nvPr/>
        </p:nvSpPr>
        <p:spPr>
          <a:xfrm>
            <a:off x="8256029" y="6133494"/>
            <a:ext cx="335437" cy="316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47"/>
              </a:lnSpc>
              <a:spcBef>
                <a:spcPct val="0"/>
              </a:spcBef>
            </a:pPr>
            <a:r>
              <a:rPr lang="en-US" sz="2308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3.</a:t>
            </a:r>
          </a:p>
        </p:txBody>
      </p:sp>
      <p:sp>
        <p:nvSpPr>
          <p:cNvPr id="37" name="TextBox 15">
            <a:extLst>
              <a:ext uri="{FF2B5EF4-FFF2-40B4-BE49-F238E27FC236}">
                <a16:creationId xmlns:a16="http://schemas.microsoft.com/office/drawing/2014/main" id="{9551053E-D4A7-6B86-9508-68610A2B2551}"/>
              </a:ext>
            </a:extLst>
          </p:cNvPr>
          <p:cNvSpPr txBox="1"/>
          <p:nvPr/>
        </p:nvSpPr>
        <p:spPr>
          <a:xfrm>
            <a:off x="8970236" y="6123969"/>
            <a:ext cx="5666077" cy="364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76"/>
              </a:lnSpc>
              <a:spcBef>
                <a:spcPct val="0"/>
              </a:spcBef>
            </a:pPr>
            <a:r>
              <a:rPr lang="en-US" sz="2525" b="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👥 AUDIENCE SEGMENTATION</a:t>
            </a:r>
          </a:p>
        </p:txBody>
      </p:sp>
      <p:sp>
        <p:nvSpPr>
          <p:cNvPr id="38" name="TextBox 16">
            <a:extLst>
              <a:ext uri="{FF2B5EF4-FFF2-40B4-BE49-F238E27FC236}">
                <a16:creationId xmlns:a16="http://schemas.microsoft.com/office/drawing/2014/main" id="{5AA0A85E-BED0-6D09-4599-39B37A2DB5AA}"/>
              </a:ext>
            </a:extLst>
          </p:cNvPr>
          <p:cNvSpPr txBox="1"/>
          <p:nvPr/>
        </p:nvSpPr>
        <p:spPr>
          <a:xfrm>
            <a:off x="9858788" y="6812333"/>
            <a:ext cx="7549431" cy="3512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82"/>
              </a:lnSpc>
              <a:spcBef>
                <a:spcPct val="0"/>
              </a:spcBef>
            </a:pPr>
            <a:r>
              <a:rPr lang="en-US" sz="2436" b="1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Group users by predicted buying behavior</a:t>
            </a:r>
          </a:p>
        </p:txBody>
      </p:sp>
      <p:sp>
        <p:nvSpPr>
          <p:cNvPr id="39" name="TextBox 17">
            <a:extLst>
              <a:ext uri="{FF2B5EF4-FFF2-40B4-BE49-F238E27FC236}">
                <a16:creationId xmlns:a16="http://schemas.microsoft.com/office/drawing/2014/main" id="{19EABCE0-A319-E809-5249-DA573CE436D2}"/>
              </a:ext>
            </a:extLst>
          </p:cNvPr>
          <p:cNvSpPr txBox="1"/>
          <p:nvPr/>
        </p:nvSpPr>
        <p:spPr>
          <a:xfrm>
            <a:off x="8970236" y="2621703"/>
            <a:ext cx="5866040" cy="364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76"/>
              </a:lnSpc>
              <a:spcBef>
                <a:spcPct val="0"/>
              </a:spcBef>
            </a:pPr>
            <a:r>
              <a:rPr lang="en-US" sz="2525" b="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🎯 TARGETED ADVERTISING</a:t>
            </a:r>
          </a:p>
        </p:txBody>
      </p:sp>
      <p:sp>
        <p:nvSpPr>
          <p:cNvPr id="40" name="Freeform 18">
            <a:extLst>
              <a:ext uri="{FF2B5EF4-FFF2-40B4-BE49-F238E27FC236}">
                <a16:creationId xmlns:a16="http://schemas.microsoft.com/office/drawing/2014/main" id="{42A9F39D-155A-D801-2BA3-E8E5325C7A49}"/>
              </a:ext>
            </a:extLst>
          </p:cNvPr>
          <p:cNvSpPr/>
          <p:nvPr/>
        </p:nvSpPr>
        <p:spPr>
          <a:xfrm>
            <a:off x="7744636" y="7449350"/>
            <a:ext cx="1050307" cy="1031211"/>
          </a:xfrm>
          <a:custGeom>
            <a:avLst/>
            <a:gdLst/>
            <a:ahLst/>
            <a:cxnLst/>
            <a:rect l="l" t="t" r="r" b="b"/>
            <a:pathLst>
              <a:path w="1050307" h="1031211">
                <a:moveTo>
                  <a:pt x="0" y="0"/>
                </a:moveTo>
                <a:lnTo>
                  <a:pt x="1050307" y="0"/>
                </a:lnTo>
                <a:lnTo>
                  <a:pt x="1050307" y="1031211"/>
                </a:lnTo>
                <a:lnTo>
                  <a:pt x="0" y="103121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2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1" name="TextBox 19">
            <a:extLst>
              <a:ext uri="{FF2B5EF4-FFF2-40B4-BE49-F238E27FC236}">
                <a16:creationId xmlns:a16="http://schemas.microsoft.com/office/drawing/2014/main" id="{81C4E55C-CE6F-88E3-4C39-261B38EBC126}"/>
              </a:ext>
            </a:extLst>
          </p:cNvPr>
          <p:cNvSpPr txBox="1"/>
          <p:nvPr/>
        </p:nvSpPr>
        <p:spPr>
          <a:xfrm>
            <a:off x="8182837" y="7771815"/>
            <a:ext cx="335437" cy="316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47"/>
              </a:lnSpc>
              <a:spcBef>
                <a:spcPct val="0"/>
              </a:spcBef>
            </a:pPr>
            <a:r>
              <a:rPr lang="en-US" sz="2308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4.</a:t>
            </a:r>
          </a:p>
        </p:txBody>
      </p:sp>
      <p:sp>
        <p:nvSpPr>
          <p:cNvPr id="42" name="TextBox 20">
            <a:extLst>
              <a:ext uri="{FF2B5EF4-FFF2-40B4-BE49-F238E27FC236}">
                <a16:creationId xmlns:a16="http://schemas.microsoft.com/office/drawing/2014/main" id="{5C719614-2468-B72D-17E9-78CE7C354C38}"/>
              </a:ext>
            </a:extLst>
          </p:cNvPr>
          <p:cNvSpPr txBox="1"/>
          <p:nvPr/>
        </p:nvSpPr>
        <p:spPr>
          <a:xfrm>
            <a:off x="8970236" y="7841896"/>
            <a:ext cx="5666077" cy="364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76"/>
              </a:lnSpc>
              <a:spcBef>
                <a:spcPct val="0"/>
              </a:spcBef>
            </a:pPr>
            <a:r>
              <a:rPr lang="en-US" sz="2525" b="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✨ PERSONALIZED CAMPAIGNS</a:t>
            </a:r>
          </a:p>
        </p:txBody>
      </p:sp>
      <p:sp>
        <p:nvSpPr>
          <p:cNvPr id="43" name="TextBox 21">
            <a:extLst>
              <a:ext uri="{FF2B5EF4-FFF2-40B4-BE49-F238E27FC236}">
                <a16:creationId xmlns:a16="http://schemas.microsoft.com/office/drawing/2014/main" id="{51B3070A-9A10-2322-8064-8B1469E4814F}"/>
              </a:ext>
            </a:extLst>
          </p:cNvPr>
          <p:cNvSpPr txBox="1"/>
          <p:nvPr/>
        </p:nvSpPr>
        <p:spPr>
          <a:xfrm>
            <a:off x="9872549" y="8499611"/>
            <a:ext cx="7549431" cy="6782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82"/>
              </a:lnSpc>
            </a:pPr>
            <a:r>
              <a:rPr lang="en-US" sz="2436" b="1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Deliver customized ads for better ROI</a:t>
            </a:r>
          </a:p>
          <a:p>
            <a:pPr algn="l">
              <a:lnSpc>
                <a:spcPts val="2582"/>
              </a:lnSpc>
              <a:spcBef>
                <a:spcPct val="0"/>
              </a:spcBef>
            </a:pPr>
            <a:endParaRPr lang="en-US" sz="2436" b="1">
              <a:solidFill>
                <a:srgbClr val="FFFFFF"/>
              </a:solidFill>
              <a:latin typeface="Raleway Semi-Bold"/>
              <a:ea typeface="Raleway Semi-Bold"/>
              <a:cs typeface="Raleway Semi-Bold"/>
              <a:sym typeface="Raleway Semi-Bo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131F40">
                <a:alpha val="100000"/>
              </a:srgbClr>
            </a:gs>
            <a:gs pos="100000">
              <a:srgbClr val="3D6D81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0152CB2D-F281-DF87-979D-336293665B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8288000" cy="10287001"/>
          </a:xfrm>
          <a:prstGeom prst="rect">
            <a:avLst/>
          </a:prstGeom>
        </p:spPr>
      </p:pic>
      <p:sp>
        <p:nvSpPr>
          <p:cNvPr id="11" name="Freeform 2">
            <a:extLst>
              <a:ext uri="{FF2B5EF4-FFF2-40B4-BE49-F238E27FC236}">
                <a16:creationId xmlns:a16="http://schemas.microsoft.com/office/drawing/2014/main" id="{119C2022-512D-DF1D-EB0B-7B2AA12C3B41}"/>
              </a:ext>
            </a:extLst>
          </p:cNvPr>
          <p:cNvSpPr/>
          <p:nvPr/>
        </p:nvSpPr>
        <p:spPr>
          <a:xfrm rot="-5400000">
            <a:off x="3661613" y="-3283058"/>
            <a:ext cx="10964775" cy="17530890"/>
          </a:xfrm>
          <a:custGeom>
            <a:avLst/>
            <a:gdLst/>
            <a:ahLst/>
            <a:cxnLst/>
            <a:rect l="l" t="t" r="r" b="b"/>
            <a:pathLst>
              <a:path w="10964775" h="17530890">
                <a:moveTo>
                  <a:pt x="0" y="0"/>
                </a:moveTo>
                <a:lnTo>
                  <a:pt x="10964774" y="0"/>
                </a:lnTo>
                <a:lnTo>
                  <a:pt x="10964774" y="17530890"/>
                </a:lnTo>
                <a:lnTo>
                  <a:pt x="0" y="1753089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aphicFrame>
        <p:nvGraphicFramePr>
          <p:cNvPr id="12" name="Table 3">
            <a:extLst>
              <a:ext uri="{FF2B5EF4-FFF2-40B4-BE49-F238E27FC236}">
                <a16:creationId xmlns:a16="http://schemas.microsoft.com/office/drawing/2014/main" id="{71F57C66-7F96-89B6-F72F-AA5C8E9CBDDF}"/>
              </a:ext>
            </a:extLst>
          </p:cNvPr>
          <p:cNvGraphicFramePr>
            <a:graphicFrameLocks noGrp="1"/>
          </p:cNvGraphicFramePr>
          <p:nvPr/>
        </p:nvGraphicFramePr>
        <p:xfrm>
          <a:off x="1760295" y="2817062"/>
          <a:ext cx="14530819" cy="5144773"/>
        </p:xfrm>
        <a:graphic>
          <a:graphicData uri="http://schemas.openxmlformats.org/drawingml/2006/table">
            <a:tbl>
              <a:tblPr/>
              <a:tblGrid>
                <a:gridCol w="34518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518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836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435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37657">
                <a:tc>
                  <a:txBody>
                    <a:bodyPr/>
                    <a:lstStyle/>
                    <a:p>
                      <a:pPr algn="ctr">
                        <a:lnSpc>
                          <a:spcPts val="4270"/>
                        </a:lnSpc>
                        <a:defRPr/>
                      </a:pPr>
                      <a:r>
                        <a:rPr lang="en-US" sz="3050" b="1" dirty="0">
                          <a:solidFill>
                            <a:srgbClr val="FFFFFF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User ID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70"/>
                        </a:lnSpc>
                        <a:defRPr/>
                      </a:pPr>
                      <a:r>
                        <a:rPr lang="en-US" sz="3050" b="1" dirty="0">
                          <a:solidFill>
                            <a:srgbClr val="FFFFFF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Gender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70"/>
                        </a:lnSpc>
                        <a:defRPr/>
                      </a:pPr>
                      <a:r>
                        <a:rPr lang="en-US" sz="3050" b="1" dirty="0">
                          <a:solidFill>
                            <a:srgbClr val="FFFFFF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Age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70"/>
                        </a:lnSpc>
                        <a:defRPr/>
                      </a:pPr>
                      <a:r>
                        <a:rPr lang="en-US" sz="3050" b="1" dirty="0" err="1">
                          <a:solidFill>
                            <a:srgbClr val="FFFFFF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EstimatedSalary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26779">
                <a:tc>
                  <a:txBody>
                    <a:bodyPr/>
                    <a:lstStyle/>
                    <a:p>
                      <a:pPr algn="ctr">
                        <a:lnSpc>
                          <a:spcPts val="4059"/>
                        </a:lnSpc>
                        <a:defRPr/>
                      </a:pPr>
                      <a:r>
                        <a:rPr lang="en-US" sz="2899">
                          <a:solidFill>
                            <a:srgbClr val="FFFFFF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15624510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059"/>
                        </a:lnSpc>
                        <a:defRPr/>
                      </a:pPr>
                      <a:r>
                        <a:rPr lang="en-US" sz="2899">
                          <a:solidFill>
                            <a:srgbClr val="FFFFFF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Male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059"/>
                        </a:lnSpc>
                        <a:defRPr/>
                      </a:pPr>
                      <a:r>
                        <a:rPr lang="en-US" sz="2899">
                          <a:solidFill>
                            <a:srgbClr val="FFFFFF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19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059"/>
                        </a:lnSpc>
                        <a:defRPr/>
                      </a:pPr>
                      <a:r>
                        <a:rPr lang="en-US" sz="2899">
                          <a:solidFill>
                            <a:srgbClr val="FFFFFF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19000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26779">
                <a:tc>
                  <a:txBody>
                    <a:bodyPr/>
                    <a:lstStyle/>
                    <a:p>
                      <a:pPr algn="ctr">
                        <a:lnSpc>
                          <a:spcPts val="4059"/>
                        </a:lnSpc>
                        <a:defRPr/>
                      </a:pPr>
                      <a:r>
                        <a:rPr lang="en-US" sz="2899">
                          <a:solidFill>
                            <a:srgbClr val="FFFFFF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15810944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059"/>
                        </a:lnSpc>
                        <a:defRPr/>
                      </a:pPr>
                      <a:r>
                        <a:rPr lang="en-US" sz="2899">
                          <a:solidFill>
                            <a:srgbClr val="FFFFFF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Male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059"/>
                        </a:lnSpc>
                        <a:defRPr/>
                      </a:pPr>
                      <a:r>
                        <a:rPr lang="en-US" sz="2899">
                          <a:solidFill>
                            <a:srgbClr val="FFFFFF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35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059"/>
                        </a:lnSpc>
                        <a:defRPr/>
                      </a:pPr>
                      <a:r>
                        <a:rPr lang="en-US" sz="2899">
                          <a:solidFill>
                            <a:srgbClr val="FFFFFF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20000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26779">
                <a:tc>
                  <a:txBody>
                    <a:bodyPr/>
                    <a:lstStyle/>
                    <a:p>
                      <a:pPr algn="ctr">
                        <a:lnSpc>
                          <a:spcPts val="4060"/>
                        </a:lnSpc>
                        <a:defRPr/>
                      </a:pPr>
                      <a:r>
                        <a:rPr lang="en-US" sz="2900">
                          <a:solidFill>
                            <a:srgbClr val="FFFFFF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15668575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060"/>
                        </a:lnSpc>
                        <a:defRPr/>
                      </a:pPr>
                      <a:r>
                        <a:rPr lang="en-US" sz="2900">
                          <a:solidFill>
                            <a:srgbClr val="FFFFFF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Female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060"/>
                        </a:lnSpc>
                        <a:defRPr/>
                      </a:pPr>
                      <a:r>
                        <a:rPr lang="en-US" sz="2900">
                          <a:solidFill>
                            <a:srgbClr val="FFFFFF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26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060"/>
                        </a:lnSpc>
                        <a:defRPr/>
                      </a:pPr>
                      <a:r>
                        <a:rPr lang="en-US" sz="2900">
                          <a:solidFill>
                            <a:srgbClr val="FFFFFF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43000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26779">
                <a:tc>
                  <a:txBody>
                    <a:bodyPr/>
                    <a:lstStyle/>
                    <a:p>
                      <a:pPr algn="ctr">
                        <a:lnSpc>
                          <a:spcPts val="4060"/>
                        </a:lnSpc>
                        <a:defRPr/>
                      </a:pPr>
                      <a:r>
                        <a:rPr lang="en-US" sz="2900">
                          <a:solidFill>
                            <a:srgbClr val="FFFFFF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15603246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060"/>
                        </a:lnSpc>
                        <a:defRPr/>
                      </a:pPr>
                      <a:r>
                        <a:rPr lang="en-US" sz="2900">
                          <a:solidFill>
                            <a:srgbClr val="FFFFFF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Female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060"/>
                        </a:lnSpc>
                        <a:defRPr/>
                      </a:pPr>
                      <a:r>
                        <a:rPr lang="en-US" sz="2900">
                          <a:solidFill>
                            <a:srgbClr val="FFFFFF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27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060"/>
                        </a:lnSpc>
                        <a:defRPr/>
                      </a:pPr>
                      <a:r>
                        <a:rPr lang="en-US" sz="2900" dirty="0">
                          <a:solidFill>
                            <a:srgbClr val="FFFFFF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57000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0FF659DA-A7E6-74C5-DA25-CBE0CB98B0C8}"/>
              </a:ext>
            </a:extLst>
          </p:cNvPr>
          <p:cNvGraphicFramePr>
            <a:graphicFrameLocks noGrp="1"/>
          </p:cNvGraphicFramePr>
          <p:nvPr/>
        </p:nvGraphicFramePr>
        <p:xfrm>
          <a:off x="1760295" y="8834578"/>
          <a:ext cx="14530820" cy="1032837"/>
        </p:xfrm>
        <a:graphic>
          <a:graphicData uri="http://schemas.openxmlformats.org/drawingml/2006/table">
            <a:tbl>
              <a:tblPr/>
              <a:tblGrid>
                <a:gridCol w="46738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8570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032837">
                <a:tc>
                  <a:txBody>
                    <a:bodyPr/>
                    <a:lstStyle/>
                    <a:p>
                      <a:pPr algn="ctr">
                        <a:lnSpc>
                          <a:spcPts val="4060"/>
                        </a:lnSpc>
                        <a:defRPr/>
                      </a:pPr>
                      <a:r>
                        <a:rPr lang="en-US" sz="2900" b="1" dirty="0">
                          <a:solidFill>
                            <a:srgbClr val="FFFFFF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Purchased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060"/>
                        </a:lnSpc>
                        <a:defRPr/>
                      </a:pPr>
                      <a:r>
                        <a:rPr lang="en-US" sz="2900" dirty="0">
                          <a:solidFill>
                            <a:srgbClr val="FFFFFF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0/1 (Binary Output)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4" name="TextBox 5">
            <a:extLst>
              <a:ext uri="{FF2B5EF4-FFF2-40B4-BE49-F238E27FC236}">
                <a16:creationId xmlns:a16="http://schemas.microsoft.com/office/drawing/2014/main" id="{8FC774F6-9BEB-4076-F3A8-D47E063AB0C2}"/>
              </a:ext>
            </a:extLst>
          </p:cNvPr>
          <p:cNvSpPr txBox="1"/>
          <p:nvPr/>
        </p:nvSpPr>
        <p:spPr>
          <a:xfrm>
            <a:off x="6705600" y="787741"/>
            <a:ext cx="6925651" cy="11678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936"/>
              </a:lnSpc>
              <a:spcBef>
                <a:spcPct val="0"/>
              </a:spcBef>
            </a:pPr>
            <a:r>
              <a:rPr lang="en-US" sz="8430" b="1" dirty="0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SUMMARY</a:t>
            </a:r>
          </a:p>
        </p:txBody>
      </p:sp>
      <p:sp>
        <p:nvSpPr>
          <p:cNvPr id="15" name="TextBox 6">
            <a:extLst>
              <a:ext uri="{FF2B5EF4-FFF2-40B4-BE49-F238E27FC236}">
                <a16:creationId xmlns:a16="http://schemas.microsoft.com/office/drawing/2014/main" id="{CDB4D939-8415-0B29-D0B9-7553D18B5F50}"/>
              </a:ext>
            </a:extLst>
          </p:cNvPr>
          <p:cNvSpPr txBox="1"/>
          <p:nvPr/>
        </p:nvSpPr>
        <p:spPr>
          <a:xfrm>
            <a:off x="1760295" y="787741"/>
            <a:ext cx="5702432" cy="11678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936"/>
              </a:lnSpc>
              <a:spcBef>
                <a:spcPct val="0"/>
              </a:spcBef>
            </a:pPr>
            <a:r>
              <a:rPr lang="en-US" sz="8430" b="1">
                <a:solidFill>
                  <a:srgbClr val="84E3F8"/>
                </a:solidFill>
                <a:latin typeface="DM Sans Bold"/>
                <a:ea typeface="DM Sans Bold"/>
                <a:cs typeface="DM Sans Bold"/>
                <a:sym typeface="DM Sans Bold"/>
              </a:rPr>
              <a:t>DATASET</a:t>
            </a:r>
          </a:p>
        </p:txBody>
      </p:sp>
      <p:sp>
        <p:nvSpPr>
          <p:cNvPr id="16" name="TextBox 7">
            <a:extLst>
              <a:ext uri="{FF2B5EF4-FFF2-40B4-BE49-F238E27FC236}">
                <a16:creationId xmlns:a16="http://schemas.microsoft.com/office/drawing/2014/main" id="{36DC4BAF-7506-FD11-3594-B0C1E6C0BF1A}"/>
              </a:ext>
            </a:extLst>
          </p:cNvPr>
          <p:cNvSpPr txBox="1"/>
          <p:nvPr/>
        </p:nvSpPr>
        <p:spPr>
          <a:xfrm>
            <a:off x="1760295" y="2174244"/>
            <a:ext cx="6586761" cy="3596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03"/>
              </a:lnSpc>
              <a:spcBef>
                <a:spcPct val="0"/>
              </a:spcBef>
            </a:pPr>
            <a:r>
              <a:rPr lang="en-US" sz="255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🔹 INPUT FEATURES </a:t>
            </a:r>
          </a:p>
        </p:txBody>
      </p:sp>
      <p:sp>
        <p:nvSpPr>
          <p:cNvPr id="17" name="TextBox 8">
            <a:extLst>
              <a:ext uri="{FF2B5EF4-FFF2-40B4-BE49-F238E27FC236}">
                <a16:creationId xmlns:a16="http://schemas.microsoft.com/office/drawing/2014/main" id="{7014918E-13A2-3E85-DED7-DDE6216A0853}"/>
              </a:ext>
            </a:extLst>
          </p:cNvPr>
          <p:cNvSpPr txBox="1"/>
          <p:nvPr/>
        </p:nvSpPr>
        <p:spPr>
          <a:xfrm>
            <a:off x="1760295" y="8284412"/>
            <a:ext cx="6586761" cy="3596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03"/>
              </a:lnSpc>
              <a:spcBef>
                <a:spcPct val="0"/>
              </a:spcBef>
            </a:pPr>
            <a:r>
              <a:rPr lang="en-US" sz="2550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🔹 TARGET VARIABLE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131F40">
                <a:alpha val="100000"/>
              </a:srgbClr>
            </a:gs>
            <a:gs pos="100000">
              <a:srgbClr val="3D6D81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830BDA15-7A49-E878-3506-FC2FED9EFA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8288000" cy="10287001"/>
          </a:xfrm>
          <a:prstGeom prst="rect">
            <a:avLst/>
          </a:prstGeom>
        </p:spPr>
      </p:pic>
      <p:grpSp>
        <p:nvGrpSpPr>
          <p:cNvPr id="14" name="Group 2">
            <a:extLst>
              <a:ext uri="{FF2B5EF4-FFF2-40B4-BE49-F238E27FC236}">
                <a16:creationId xmlns:a16="http://schemas.microsoft.com/office/drawing/2014/main" id="{3DB18356-D7A0-4A7F-5494-24A283652089}"/>
              </a:ext>
            </a:extLst>
          </p:cNvPr>
          <p:cNvGrpSpPr/>
          <p:nvPr/>
        </p:nvGrpSpPr>
        <p:grpSpPr>
          <a:xfrm>
            <a:off x="8726357" y="-1"/>
            <a:ext cx="9561644" cy="10287001"/>
            <a:chOff x="0" y="0"/>
            <a:chExt cx="2628967" cy="3633299"/>
          </a:xfrm>
        </p:grpSpPr>
        <p:sp>
          <p:nvSpPr>
            <p:cNvPr id="15" name="Freeform 3">
              <a:extLst>
                <a:ext uri="{FF2B5EF4-FFF2-40B4-BE49-F238E27FC236}">
                  <a16:creationId xmlns:a16="http://schemas.microsoft.com/office/drawing/2014/main" id="{E0DBE80A-FEDC-7033-6758-EA053599B3BA}"/>
                </a:ext>
              </a:extLst>
            </p:cNvPr>
            <p:cNvSpPr/>
            <p:nvPr/>
          </p:nvSpPr>
          <p:spPr>
            <a:xfrm>
              <a:off x="0" y="0"/>
              <a:ext cx="2628967" cy="3633299"/>
            </a:xfrm>
            <a:custGeom>
              <a:avLst/>
              <a:gdLst/>
              <a:ahLst/>
              <a:cxnLst/>
              <a:rect l="l" t="t" r="r" b="b"/>
              <a:pathLst>
                <a:path w="2628967" h="3633299">
                  <a:moveTo>
                    <a:pt x="0" y="0"/>
                  </a:moveTo>
                  <a:lnTo>
                    <a:pt x="2628967" y="0"/>
                  </a:lnTo>
                  <a:lnTo>
                    <a:pt x="2628967" y="3633299"/>
                  </a:lnTo>
                  <a:lnTo>
                    <a:pt x="0" y="3633299"/>
                  </a:lnTo>
                  <a:close/>
                </a:path>
              </a:pathLst>
            </a:custGeom>
            <a:gradFill rotWithShape="1">
              <a:gsLst>
                <a:gs pos="0">
                  <a:srgbClr val="131F40">
                    <a:alpha val="75000"/>
                  </a:srgbClr>
                </a:gs>
                <a:gs pos="100000">
                  <a:srgbClr val="3D6D81">
                    <a:alpha val="75000"/>
                  </a:srgbClr>
                </a:gs>
              </a:gsLst>
              <a:lin ang="0"/>
            </a:gradFill>
          </p:spPr>
        </p:sp>
        <p:sp>
          <p:nvSpPr>
            <p:cNvPr id="16" name="TextBox 4">
              <a:extLst>
                <a:ext uri="{FF2B5EF4-FFF2-40B4-BE49-F238E27FC236}">
                  <a16:creationId xmlns:a16="http://schemas.microsoft.com/office/drawing/2014/main" id="{5284C739-F64D-82B8-FBDB-BC7F719BA29E}"/>
                </a:ext>
              </a:extLst>
            </p:cNvPr>
            <p:cNvSpPr txBox="1"/>
            <p:nvPr/>
          </p:nvSpPr>
          <p:spPr>
            <a:xfrm>
              <a:off x="0" y="28575"/>
              <a:ext cx="2628967" cy="36047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81"/>
                </a:lnSpc>
              </a:pPr>
              <a:endParaRPr/>
            </a:p>
          </p:txBody>
        </p:sp>
      </p:grpSp>
      <p:sp>
        <p:nvSpPr>
          <p:cNvPr id="17" name="Freeform 5">
            <a:extLst>
              <a:ext uri="{FF2B5EF4-FFF2-40B4-BE49-F238E27FC236}">
                <a16:creationId xmlns:a16="http://schemas.microsoft.com/office/drawing/2014/main" id="{37E68F1C-65AE-CE70-C0DD-B049D139494E}"/>
              </a:ext>
            </a:extLst>
          </p:cNvPr>
          <p:cNvSpPr/>
          <p:nvPr/>
        </p:nvSpPr>
        <p:spPr>
          <a:xfrm>
            <a:off x="15500884" y="45470"/>
            <a:ext cx="1737213" cy="1982297"/>
          </a:xfrm>
          <a:custGeom>
            <a:avLst/>
            <a:gdLst/>
            <a:ahLst/>
            <a:cxnLst/>
            <a:rect l="l" t="t" r="r" b="b"/>
            <a:pathLst>
              <a:path w="1737213" h="1982297">
                <a:moveTo>
                  <a:pt x="0" y="0"/>
                </a:moveTo>
                <a:lnTo>
                  <a:pt x="1737213" y="0"/>
                </a:lnTo>
                <a:lnTo>
                  <a:pt x="1737213" y="1982297"/>
                </a:lnTo>
                <a:lnTo>
                  <a:pt x="0" y="19822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6">
            <a:extLst>
              <a:ext uri="{FF2B5EF4-FFF2-40B4-BE49-F238E27FC236}">
                <a16:creationId xmlns:a16="http://schemas.microsoft.com/office/drawing/2014/main" id="{71C3EEB6-C45E-888A-0CFC-613787E9BFBA}"/>
              </a:ext>
            </a:extLst>
          </p:cNvPr>
          <p:cNvSpPr/>
          <p:nvPr/>
        </p:nvSpPr>
        <p:spPr>
          <a:xfrm>
            <a:off x="326454" y="1677682"/>
            <a:ext cx="7759300" cy="5703086"/>
          </a:xfrm>
          <a:custGeom>
            <a:avLst/>
            <a:gdLst/>
            <a:ahLst/>
            <a:cxnLst/>
            <a:rect l="l" t="t" r="r" b="b"/>
            <a:pathLst>
              <a:path w="7759300" h="5703086">
                <a:moveTo>
                  <a:pt x="0" y="0"/>
                </a:moveTo>
                <a:lnTo>
                  <a:pt x="7759300" y="0"/>
                </a:lnTo>
                <a:lnTo>
                  <a:pt x="7759300" y="5703085"/>
                </a:lnTo>
                <a:lnTo>
                  <a:pt x="0" y="570308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9" name="Freeform 7">
            <a:extLst>
              <a:ext uri="{FF2B5EF4-FFF2-40B4-BE49-F238E27FC236}">
                <a16:creationId xmlns:a16="http://schemas.microsoft.com/office/drawing/2014/main" id="{DF6E958F-F501-343E-5862-63A6A89660C4}"/>
              </a:ext>
            </a:extLst>
          </p:cNvPr>
          <p:cNvSpPr/>
          <p:nvPr/>
        </p:nvSpPr>
        <p:spPr>
          <a:xfrm>
            <a:off x="8264402" y="4138295"/>
            <a:ext cx="10023598" cy="5287448"/>
          </a:xfrm>
          <a:custGeom>
            <a:avLst/>
            <a:gdLst/>
            <a:ahLst/>
            <a:cxnLst/>
            <a:rect l="l" t="t" r="r" b="b"/>
            <a:pathLst>
              <a:path w="10023598" h="5287448">
                <a:moveTo>
                  <a:pt x="0" y="0"/>
                </a:moveTo>
                <a:lnTo>
                  <a:pt x="10023598" y="0"/>
                </a:lnTo>
                <a:lnTo>
                  <a:pt x="10023598" y="5287447"/>
                </a:lnTo>
                <a:lnTo>
                  <a:pt x="0" y="528744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20" name="TextBox 8">
            <a:extLst>
              <a:ext uri="{FF2B5EF4-FFF2-40B4-BE49-F238E27FC236}">
                <a16:creationId xmlns:a16="http://schemas.microsoft.com/office/drawing/2014/main" id="{7835A89A-9DC6-0450-1218-EBB1A006B91E}"/>
              </a:ext>
            </a:extLst>
          </p:cNvPr>
          <p:cNvSpPr txBox="1"/>
          <p:nvPr/>
        </p:nvSpPr>
        <p:spPr>
          <a:xfrm>
            <a:off x="5882624" y="509856"/>
            <a:ext cx="9618260" cy="11678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936"/>
              </a:lnSpc>
              <a:spcBef>
                <a:spcPct val="0"/>
              </a:spcBef>
            </a:pPr>
            <a:r>
              <a:rPr lang="en-US" sz="8430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VISUALIZATION</a:t>
            </a:r>
          </a:p>
        </p:txBody>
      </p:sp>
      <p:sp>
        <p:nvSpPr>
          <p:cNvPr id="21" name="TextBox 9">
            <a:extLst>
              <a:ext uri="{FF2B5EF4-FFF2-40B4-BE49-F238E27FC236}">
                <a16:creationId xmlns:a16="http://schemas.microsoft.com/office/drawing/2014/main" id="{9B4176B5-9678-DCB4-D7EC-39591EE6C19E}"/>
              </a:ext>
            </a:extLst>
          </p:cNvPr>
          <p:cNvSpPr txBox="1"/>
          <p:nvPr/>
        </p:nvSpPr>
        <p:spPr>
          <a:xfrm>
            <a:off x="472717" y="509856"/>
            <a:ext cx="5702432" cy="11678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936"/>
              </a:lnSpc>
              <a:spcBef>
                <a:spcPct val="0"/>
              </a:spcBef>
            </a:pPr>
            <a:r>
              <a:rPr lang="en-US" sz="8430" b="1">
                <a:solidFill>
                  <a:srgbClr val="84E3F8"/>
                </a:solidFill>
                <a:latin typeface="DM Sans Bold"/>
                <a:ea typeface="DM Sans Bold"/>
                <a:cs typeface="DM Sans Bold"/>
                <a:sym typeface="DM Sans Bold"/>
              </a:rPr>
              <a:t>DATASET</a:t>
            </a:r>
          </a:p>
        </p:txBody>
      </p:sp>
      <p:sp>
        <p:nvSpPr>
          <p:cNvPr id="22" name="TextBox 10">
            <a:extLst>
              <a:ext uri="{FF2B5EF4-FFF2-40B4-BE49-F238E27FC236}">
                <a16:creationId xmlns:a16="http://schemas.microsoft.com/office/drawing/2014/main" id="{CA207691-7149-E976-CA98-D7B19F025375}"/>
              </a:ext>
            </a:extLst>
          </p:cNvPr>
          <p:cNvSpPr txBox="1"/>
          <p:nvPr/>
        </p:nvSpPr>
        <p:spPr>
          <a:xfrm>
            <a:off x="887737" y="7671851"/>
            <a:ext cx="6636734" cy="3596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03"/>
              </a:lnSpc>
              <a:spcBef>
                <a:spcPct val="0"/>
              </a:spcBef>
            </a:pPr>
            <a:r>
              <a:rPr lang="en-US" sz="255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🧑‍🤝‍🧑 CUSTOMER AGE &amp; BUYING BEHAVIOR</a:t>
            </a:r>
          </a:p>
        </p:txBody>
      </p:sp>
      <p:sp>
        <p:nvSpPr>
          <p:cNvPr id="23" name="TextBox 11">
            <a:extLst>
              <a:ext uri="{FF2B5EF4-FFF2-40B4-BE49-F238E27FC236}">
                <a16:creationId xmlns:a16="http://schemas.microsoft.com/office/drawing/2014/main" id="{9051ADA4-7F32-17F9-762E-2020EF8BC2E5}"/>
              </a:ext>
            </a:extLst>
          </p:cNvPr>
          <p:cNvSpPr txBox="1"/>
          <p:nvPr/>
        </p:nvSpPr>
        <p:spPr>
          <a:xfrm>
            <a:off x="10917197" y="3428544"/>
            <a:ext cx="5403890" cy="3596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03"/>
              </a:lnSpc>
              <a:spcBef>
                <a:spcPct val="0"/>
              </a:spcBef>
            </a:pPr>
            <a:r>
              <a:rPr lang="en-US" sz="2550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🛒 PURCHASE DECISION BY SALARY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131F40">
                <a:alpha val="100000"/>
              </a:srgbClr>
            </a:gs>
            <a:gs pos="100000">
              <a:srgbClr val="3D6D81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F54DD616-4176-A681-E4EA-0BD24C4FCC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8288000" cy="10287001"/>
          </a:xfrm>
          <a:prstGeom prst="rect">
            <a:avLst/>
          </a:prstGeom>
        </p:spPr>
      </p:pic>
      <p:grpSp>
        <p:nvGrpSpPr>
          <p:cNvPr id="12" name="Group 2">
            <a:extLst>
              <a:ext uri="{FF2B5EF4-FFF2-40B4-BE49-F238E27FC236}">
                <a16:creationId xmlns:a16="http://schemas.microsoft.com/office/drawing/2014/main" id="{E12C2D6C-68B0-FE58-536F-F7C025B6A823}"/>
              </a:ext>
            </a:extLst>
          </p:cNvPr>
          <p:cNvGrpSpPr/>
          <p:nvPr/>
        </p:nvGrpSpPr>
        <p:grpSpPr>
          <a:xfrm>
            <a:off x="8726357" y="-1"/>
            <a:ext cx="9561644" cy="10287001"/>
            <a:chOff x="0" y="0"/>
            <a:chExt cx="2628967" cy="3633299"/>
          </a:xfrm>
        </p:grpSpPr>
        <p:sp>
          <p:nvSpPr>
            <p:cNvPr id="13" name="Freeform 3">
              <a:extLst>
                <a:ext uri="{FF2B5EF4-FFF2-40B4-BE49-F238E27FC236}">
                  <a16:creationId xmlns:a16="http://schemas.microsoft.com/office/drawing/2014/main" id="{B39C3A1F-FCC8-C1CC-2DEB-398F95712E80}"/>
                </a:ext>
              </a:extLst>
            </p:cNvPr>
            <p:cNvSpPr/>
            <p:nvPr/>
          </p:nvSpPr>
          <p:spPr>
            <a:xfrm>
              <a:off x="0" y="0"/>
              <a:ext cx="2628967" cy="3633299"/>
            </a:xfrm>
            <a:custGeom>
              <a:avLst/>
              <a:gdLst/>
              <a:ahLst/>
              <a:cxnLst/>
              <a:rect l="l" t="t" r="r" b="b"/>
              <a:pathLst>
                <a:path w="2628967" h="3633299">
                  <a:moveTo>
                    <a:pt x="0" y="0"/>
                  </a:moveTo>
                  <a:lnTo>
                    <a:pt x="2628967" y="0"/>
                  </a:lnTo>
                  <a:lnTo>
                    <a:pt x="2628967" y="3633299"/>
                  </a:lnTo>
                  <a:lnTo>
                    <a:pt x="0" y="3633299"/>
                  </a:lnTo>
                  <a:close/>
                </a:path>
              </a:pathLst>
            </a:custGeom>
            <a:gradFill rotWithShape="1">
              <a:gsLst>
                <a:gs pos="0">
                  <a:srgbClr val="131F40">
                    <a:alpha val="75000"/>
                  </a:srgbClr>
                </a:gs>
                <a:gs pos="100000">
                  <a:srgbClr val="3D6D81">
                    <a:alpha val="75000"/>
                  </a:srgbClr>
                </a:gs>
              </a:gsLst>
              <a:lin ang="0"/>
            </a:gradFill>
          </p:spPr>
        </p:sp>
        <p:sp>
          <p:nvSpPr>
            <p:cNvPr id="14" name="TextBox 4">
              <a:extLst>
                <a:ext uri="{FF2B5EF4-FFF2-40B4-BE49-F238E27FC236}">
                  <a16:creationId xmlns:a16="http://schemas.microsoft.com/office/drawing/2014/main" id="{D6D2F818-29FC-74DD-F3A4-451B926DD308}"/>
                </a:ext>
              </a:extLst>
            </p:cNvPr>
            <p:cNvSpPr txBox="1"/>
            <p:nvPr/>
          </p:nvSpPr>
          <p:spPr>
            <a:xfrm>
              <a:off x="0" y="28575"/>
              <a:ext cx="2628967" cy="36047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81"/>
                </a:lnSpc>
              </a:pPr>
              <a:endParaRPr/>
            </a:p>
          </p:txBody>
        </p:sp>
      </p:grpSp>
      <p:sp>
        <p:nvSpPr>
          <p:cNvPr id="15" name="Freeform 5">
            <a:extLst>
              <a:ext uri="{FF2B5EF4-FFF2-40B4-BE49-F238E27FC236}">
                <a16:creationId xmlns:a16="http://schemas.microsoft.com/office/drawing/2014/main" id="{2A0915C0-C1C9-5DB5-23B7-796F8B51CBDB}"/>
              </a:ext>
            </a:extLst>
          </p:cNvPr>
          <p:cNvSpPr/>
          <p:nvPr/>
        </p:nvSpPr>
        <p:spPr>
          <a:xfrm>
            <a:off x="-57150" y="1270582"/>
            <a:ext cx="9516008" cy="4924534"/>
          </a:xfrm>
          <a:custGeom>
            <a:avLst/>
            <a:gdLst/>
            <a:ahLst/>
            <a:cxnLst/>
            <a:rect l="l" t="t" r="r" b="b"/>
            <a:pathLst>
              <a:path w="9516008" h="4924534">
                <a:moveTo>
                  <a:pt x="0" y="0"/>
                </a:moveTo>
                <a:lnTo>
                  <a:pt x="9516008" y="0"/>
                </a:lnTo>
                <a:lnTo>
                  <a:pt x="9516008" y="4924535"/>
                </a:lnTo>
                <a:lnTo>
                  <a:pt x="0" y="492453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6" name="Freeform 6">
            <a:extLst>
              <a:ext uri="{FF2B5EF4-FFF2-40B4-BE49-F238E27FC236}">
                <a16:creationId xmlns:a16="http://schemas.microsoft.com/office/drawing/2014/main" id="{11134A5B-B5EF-CA11-5ABE-5A85247A5DEF}"/>
              </a:ext>
            </a:extLst>
          </p:cNvPr>
          <p:cNvSpPr/>
          <p:nvPr/>
        </p:nvSpPr>
        <p:spPr>
          <a:xfrm>
            <a:off x="8334236" y="4457628"/>
            <a:ext cx="9991864" cy="5220749"/>
          </a:xfrm>
          <a:custGeom>
            <a:avLst/>
            <a:gdLst/>
            <a:ahLst/>
            <a:cxnLst/>
            <a:rect l="l" t="t" r="r" b="b"/>
            <a:pathLst>
              <a:path w="9991864" h="5220749">
                <a:moveTo>
                  <a:pt x="0" y="0"/>
                </a:moveTo>
                <a:lnTo>
                  <a:pt x="9991864" y="0"/>
                </a:lnTo>
                <a:lnTo>
                  <a:pt x="9991864" y="5220749"/>
                </a:lnTo>
                <a:lnTo>
                  <a:pt x="0" y="522074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7" name="TextBox 7">
            <a:extLst>
              <a:ext uri="{FF2B5EF4-FFF2-40B4-BE49-F238E27FC236}">
                <a16:creationId xmlns:a16="http://schemas.microsoft.com/office/drawing/2014/main" id="{FAE30ED3-E319-796A-70E9-28D3BA42A4AF}"/>
              </a:ext>
            </a:extLst>
          </p:cNvPr>
          <p:cNvSpPr txBox="1"/>
          <p:nvPr/>
        </p:nvSpPr>
        <p:spPr>
          <a:xfrm>
            <a:off x="272546" y="406450"/>
            <a:ext cx="17696820" cy="8641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56"/>
              </a:lnSpc>
              <a:spcBef>
                <a:spcPct val="0"/>
              </a:spcBef>
            </a:pPr>
            <a:r>
              <a:rPr lang="en-US" sz="6279" b="1">
                <a:solidFill>
                  <a:srgbClr val="84E3F8"/>
                </a:solidFill>
                <a:latin typeface="DM Sans Bold"/>
                <a:ea typeface="DM Sans Bold"/>
                <a:cs typeface="DM Sans Bold"/>
                <a:sym typeface="DM Sans Bold"/>
              </a:rPr>
              <a:t>🎯 CLASSIFICATION </a:t>
            </a:r>
            <a:r>
              <a:rPr lang="en-US" sz="6279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BOUNDARY PLOT</a:t>
            </a:r>
          </a:p>
        </p:txBody>
      </p:sp>
      <p:sp>
        <p:nvSpPr>
          <p:cNvPr id="18" name="TextBox 8">
            <a:extLst>
              <a:ext uri="{FF2B5EF4-FFF2-40B4-BE49-F238E27FC236}">
                <a16:creationId xmlns:a16="http://schemas.microsoft.com/office/drawing/2014/main" id="{E4207DDF-CDCF-310B-3C21-1AE15DCCC5A7}"/>
              </a:ext>
            </a:extLst>
          </p:cNvPr>
          <p:cNvSpPr txBox="1"/>
          <p:nvPr/>
        </p:nvSpPr>
        <p:spPr>
          <a:xfrm>
            <a:off x="863360" y="6453932"/>
            <a:ext cx="7002391" cy="10454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03"/>
              </a:lnSpc>
              <a:spcBef>
                <a:spcPct val="0"/>
              </a:spcBef>
            </a:pPr>
            <a:r>
              <a:rPr lang="en-US" sz="2550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📊 DECISION BOUNDARY SEPARATING PURCHASED VS NOT PURCHASED BASED ON AGE</a:t>
            </a:r>
          </a:p>
        </p:txBody>
      </p:sp>
      <p:sp>
        <p:nvSpPr>
          <p:cNvPr id="19" name="TextBox 9">
            <a:extLst>
              <a:ext uri="{FF2B5EF4-FFF2-40B4-BE49-F238E27FC236}">
                <a16:creationId xmlns:a16="http://schemas.microsoft.com/office/drawing/2014/main" id="{357B42DE-A4B7-E3DE-A520-4134A8C2A379}"/>
              </a:ext>
            </a:extLst>
          </p:cNvPr>
          <p:cNvSpPr txBox="1"/>
          <p:nvPr/>
        </p:nvSpPr>
        <p:spPr>
          <a:xfrm>
            <a:off x="10491164" y="3412162"/>
            <a:ext cx="6968015" cy="10454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03"/>
              </a:lnSpc>
              <a:spcBef>
                <a:spcPct val="0"/>
              </a:spcBef>
            </a:pPr>
            <a:r>
              <a:rPr lang="en-US" sz="255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📊 DECISION BOUNDARY SEPARATING PURCHASED VS NOT PURCHASED BASED ON ESTIMATED SALARY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131F40">
                <a:alpha val="100000"/>
              </a:srgbClr>
            </a:gs>
            <a:gs pos="100000">
              <a:srgbClr val="3D6D81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066C1D79-9D2F-0EAD-122A-79F52A834B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8288000" cy="10287001"/>
          </a:xfrm>
          <a:prstGeom prst="rect">
            <a:avLst/>
          </a:prstGeom>
        </p:spPr>
      </p:pic>
      <p:sp>
        <p:nvSpPr>
          <p:cNvPr id="20" name="Freeform 2">
            <a:extLst>
              <a:ext uri="{FF2B5EF4-FFF2-40B4-BE49-F238E27FC236}">
                <a16:creationId xmlns:a16="http://schemas.microsoft.com/office/drawing/2014/main" id="{CDCAE01C-496A-5515-7BCB-88B32553D29B}"/>
              </a:ext>
            </a:extLst>
          </p:cNvPr>
          <p:cNvSpPr/>
          <p:nvPr/>
        </p:nvSpPr>
        <p:spPr>
          <a:xfrm>
            <a:off x="3770117" y="1474966"/>
            <a:ext cx="887220" cy="871089"/>
          </a:xfrm>
          <a:custGeom>
            <a:avLst/>
            <a:gdLst/>
            <a:ahLst/>
            <a:cxnLst/>
            <a:rect l="l" t="t" r="r" b="b"/>
            <a:pathLst>
              <a:path w="887220" h="871089">
                <a:moveTo>
                  <a:pt x="0" y="0"/>
                </a:moveTo>
                <a:lnTo>
                  <a:pt x="887220" y="0"/>
                </a:lnTo>
                <a:lnTo>
                  <a:pt x="887220" y="871089"/>
                </a:lnTo>
                <a:lnTo>
                  <a:pt x="0" y="87108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2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3">
            <a:extLst>
              <a:ext uri="{FF2B5EF4-FFF2-40B4-BE49-F238E27FC236}">
                <a16:creationId xmlns:a16="http://schemas.microsoft.com/office/drawing/2014/main" id="{60E6BE5F-1613-28CC-4EBD-18017F01BA11}"/>
              </a:ext>
            </a:extLst>
          </p:cNvPr>
          <p:cNvSpPr/>
          <p:nvPr/>
        </p:nvSpPr>
        <p:spPr>
          <a:xfrm>
            <a:off x="9409896" y="4817639"/>
            <a:ext cx="887220" cy="871089"/>
          </a:xfrm>
          <a:custGeom>
            <a:avLst/>
            <a:gdLst/>
            <a:ahLst/>
            <a:cxnLst/>
            <a:rect l="l" t="t" r="r" b="b"/>
            <a:pathLst>
              <a:path w="887220" h="871089">
                <a:moveTo>
                  <a:pt x="0" y="0"/>
                </a:moveTo>
                <a:lnTo>
                  <a:pt x="887221" y="0"/>
                </a:lnTo>
                <a:lnTo>
                  <a:pt x="887221" y="871089"/>
                </a:lnTo>
                <a:lnTo>
                  <a:pt x="0" y="87108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2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4">
            <a:extLst>
              <a:ext uri="{FF2B5EF4-FFF2-40B4-BE49-F238E27FC236}">
                <a16:creationId xmlns:a16="http://schemas.microsoft.com/office/drawing/2014/main" id="{57AF917E-66AF-5E3A-22FF-C82D48B10DA2}"/>
              </a:ext>
            </a:extLst>
          </p:cNvPr>
          <p:cNvSpPr/>
          <p:nvPr/>
        </p:nvSpPr>
        <p:spPr>
          <a:xfrm>
            <a:off x="3770117" y="7800381"/>
            <a:ext cx="887220" cy="871089"/>
          </a:xfrm>
          <a:custGeom>
            <a:avLst/>
            <a:gdLst/>
            <a:ahLst/>
            <a:cxnLst/>
            <a:rect l="l" t="t" r="r" b="b"/>
            <a:pathLst>
              <a:path w="887220" h="871089">
                <a:moveTo>
                  <a:pt x="0" y="0"/>
                </a:moveTo>
                <a:lnTo>
                  <a:pt x="887220" y="0"/>
                </a:lnTo>
                <a:lnTo>
                  <a:pt x="887220" y="871089"/>
                </a:lnTo>
                <a:lnTo>
                  <a:pt x="0" y="87108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2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5">
            <a:extLst>
              <a:ext uri="{FF2B5EF4-FFF2-40B4-BE49-F238E27FC236}">
                <a16:creationId xmlns:a16="http://schemas.microsoft.com/office/drawing/2014/main" id="{989B147A-B6BD-7D8A-7591-F4B8443070E5}"/>
              </a:ext>
            </a:extLst>
          </p:cNvPr>
          <p:cNvSpPr/>
          <p:nvPr/>
        </p:nvSpPr>
        <p:spPr>
          <a:xfrm>
            <a:off x="10289438" y="1241088"/>
            <a:ext cx="6840257" cy="3054060"/>
          </a:xfrm>
          <a:custGeom>
            <a:avLst/>
            <a:gdLst/>
            <a:ahLst/>
            <a:cxnLst/>
            <a:rect l="l" t="t" r="r" b="b"/>
            <a:pathLst>
              <a:path w="6840257" h="3054060">
                <a:moveTo>
                  <a:pt x="0" y="0"/>
                </a:moveTo>
                <a:lnTo>
                  <a:pt x="6840258" y="0"/>
                </a:lnTo>
                <a:lnTo>
                  <a:pt x="6840258" y="3054060"/>
                </a:lnTo>
                <a:lnTo>
                  <a:pt x="0" y="305406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24" name="Freeform 6">
            <a:extLst>
              <a:ext uri="{FF2B5EF4-FFF2-40B4-BE49-F238E27FC236}">
                <a16:creationId xmlns:a16="http://schemas.microsoft.com/office/drawing/2014/main" id="{88F0EE36-DD48-E77C-2149-FE86E7DA52A7}"/>
              </a:ext>
            </a:extLst>
          </p:cNvPr>
          <p:cNvSpPr/>
          <p:nvPr/>
        </p:nvSpPr>
        <p:spPr>
          <a:xfrm>
            <a:off x="2247339" y="4283335"/>
            <a:ext cx="6896661" cy="3014513"/>
          </a:xfrm>
          <a:custGeom>
            <a:avLst/>
            <a:gdLst/>
            <a:ahLst/>
            <a:cxnLst/>
            <a:rect l="l" t="t" r="r" b="b"/>
            <a:pathLst>
              <a:path w="6896661" h="3014513">
                <a:moveTo>
                  <a:pt x="0" y="0"/>
                </a:moveTo>
                <a:lnTo>
                  <a:pt x="6896661" y="0"/>
                </a:lnTo>
                <a:lnTo>
                  <a:pt x="6896661" y="3014513"/>
                </a:lnTo>
                <a:lnTo>
                  <a:pt x="0" y="301451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149" t="-486" b="-486"/>
            </a:stretch>
          </a:blipFill>
        </p:spPr>
      </p:sp>
      <p:sp>
        <p:nvSpPr>
          <p:cNvPr id="25" name="Freeform 7">
            <a:extLst>
              <a:ext uri="{FF2B5EF4-FFF2-40B4-BE49-F238E27FC236}">
                <a16:creationId xmlns:a16="http://schemas.microsoft.com/office/drawing/2014/main" id="{652DA5E8-94A7-4D38-00B5-EA4A42081C33}"/>
              </a:ext>
            </a:extLst>
          </p:cNvPr>
          <p:cNvSpPr/>
          <p:nvPr/>
        </p:nvSpPr>
        <p:spPr>
          <a:xfrm>
            <a:off x="10289438" y="7226550"/>
            <a:ext cx="6840257" cy="2889841"/>
          </a:xfrm>
          <a:custGeom>
            <a:avLst/>
            <a:gdLst/>
            <a:ahLst/>
            <a:cxnLst/>
            <a:rect l="l" t="t" r="r" b="b"/>
            <a:pathLst>
              <a:path w="6840257" h="2889841">
                <a:moveTo>
                  <a:pt x="0" y="0"/>
                </a:moveTo>
                <a:lnTo>
                  <a:pt x="6840258" y="0"/>
                </a:lnTo>
                <a:lnTo>
                  <a:pt x="6840258" y="2889841"/>
                </a:lnTo>
                <a:lnTo>
                  <a:pt x="0" y="288984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746" b="-1580"/>
            </a:stretch>
          </a:blipFill>
        </p:spPr>
      </p:sp>
      <p:sp>
        <p:nvSpPr>
          <p:cNvPr id="26" name="TextBox 8">
            <a:extLst>
              <a:ext uri="{FF2B5EF4-FFF2-40B4-BE49-F238E27FC236}">
                <a16:creationId xmlns:a16="http://schemas.microsoft.com/office/drawing/2014/main" id="{B40539A8-8C36-FFCB-83DC-62B2B02DE186}"/>
              </a:ext>
            </a:extLst>
          </p:cNvPr>
          <p:cNvSpPr txBox="1"/>
          <p:nvPr/>
        </p:nvSpPr>
        <p:spPr>
          <a:xfrm>
            <a:off x="454664" y="405765"/>
            <a:ext cx="16675031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69"/>
              </a:lnSpc>
              <a:spcBef>
                <a:spcPct val="0"/>
              </a:spcBef>
            </a:pPr>
            <a:r>
              <a:rPr lang="en-US" sz="4499" b="1">
                <a:solidFill>
                  <a:srgbClr val="84E3F8"/>
                </a:solidFill>
                <a:latin typeface="DM Sans Bold"/>
                <a:ea typeface="DM Sans Bold"/>
                <a:cs typeface="DM Sans Bold"/>
                <a:sym typeface="DM Sans Bold"/>
              </a:rPr>
              <a:t>COMPARING VARIOUS</a:t>
            </a:r>
            <a:r>
              <a:rPr lang="en-US" sz="4499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 CLASSIFICATION ALGORITHM</a:t>
            </a:r>
          </a:p>
        </p:txBody>
      </p:sp>
      <p:sp>
        <p:nvSpPr>
          <p:cNvPr id="27" name="TextBox 9">
            <a:extLst>
              <a:ext uri="{FF2B5EF4-FFF2-40B4-BE49-F238E27FC236}">
                <a16:creationId xmlns:a16="http://schemas.microsoft.com/office/drawing/2014/main" id="{C0C80B5D-97D2-05E5-BFFD-F1E5E9B5D104}"/>
              </a:ext>
            </a:extLst>
          </p:cNvPr>
          <p:cNvSpPr txBox="1"/>
          <p:nvPr/>
        </p:nvSpPr>
        <p:spPr>
          <a:xfrm>
            <a:off x="4213727" y="1802677"/>
            <a:ext cx="283352" cy="2537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67"/>
              </a:lnSpc>
              <a:spcBef>
                <a:spcPct val="0"/>
              </a:spcBef>
            </a:pPr>
            <a:r>
              <a:rPr lang="en-US" sz="195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1.</a:t>
            </a:r>
          </a:p>
        </p:txBody>
      </p:sp>
      <p:sp>
        <p:nvSpPr>
          <p:cNvPr id="28" name="TextBox 10">
            <a:extLst>
              <a:ext uri="{FF2B5EF4-FFF2-40B4-BE49-F238E27FC236}">
                <a16:creationId xmlns:a16="http://schemas.microsoft.com/office/drawing/2014/main" id="{CF36E748-C3DD-28EE-1D5C-B5F88A70F212}"/>
              </a:ext>
            </a:extLst>
          </p:cNvPr>
          <p:cNvSpPr txBox="1"/>
          <p:nvPr/>
        </p:nvSpPr>
        <p:spPr>
          <a:xfrm>
            <a:off x="4920377" y="1783627"/>
            <a:ext cx="3637928" cy="3046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61"/>
              </a:lnSpc>
              <a:spcBef>
                <a:spcPct val="0"/>
              </a:spcBef>
            </a:pPr>
            <a:r>
              <a:rPr lang="en-US" sz="2133" b="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LOGISTIC REGRESSION</a:t>
            </a:r>
          </a:p>
        </p:txBody>
      </p:sp>
      <p:sp>
        <p:nvSpPr>
          <p:cNvPr id="29" name="TextBox 11">
            <a:extLst>
              <a:ext uri="{FF2B5EF4-FFF2-40B4-BE49-F238E27FC236}">
                <a16:creationId xmlns:a16="http://schemas.microsoft.com/office/drawing/2014/main" id="{BFD0533B-9DA8-3A8F-3366-510B40D061F6}"/>
              </a:ext>
            </a:extLst>
          </p:cNvPr>
          <p:cNvSpPr txBox="1"/>
          <p:nvPr/>
        </p:nvSpPr>
        <p:spPr>
          <a:xfrm>
            <a:off x="4918113" y="2503311"/>
            <a:ext cx="5371326" cy="8462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81"/>
              </a:lnSpc>
              <a:spcBef>
                <a:spcPct val="0"/>
              </a:spcBef>
            </a:pPr>
            <a:r>
              <a:rPr lang="en-US" sz="2058" b="1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Logistic Regression achieved 89% accuracy, performing strongly on class O but with lower recall for class 1.</a:t>
            </a:r>
          </a:p>
        </p:txBody>
      </p:sp>
      <p:sp>
        <p:nvSpPr>
          <p:cNvPr id="30" name="TextBox 12">
            <a:extLst>
              <a:ext uri="{FF2B5EF4-FFF2-40B4-BE49-F238E27FC236}">
                <a16:creationId xmlns:a16="http://schemas.microsoft.com/office/drawing/2014/main" id="{EB444B18-358D-0496-3231-702148A3DC9C}"/>
              </a:ext>
            </a:extLst>
          </p:cNvPr>
          <p:cNvSpPr txBox="1"/>
          <p:nvPr/>
        </p:nvSpPr>
        <p:spPr>
          <a:xfrm>
            <a:off x="9853506" y="5145350"/>
            <a:ext cx="283352" cy="2537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67"/>
              </a:lnSpc>
              <a:spcBef>
                <a:spcPct val="0"/>
              </a:spcBef>
            </a:pPr>
            <a:r>
              <a:rPr lang="en-US" sz="195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2.</a:t>
            </a:r>
          </a:p>
        </p:txBody>
      </p:sp>
      <p:sp>
        <p:nvSpPr>
          <p:cNvPr id="31" name="TextBox 13">
            <a:extLst>
              <a:ext uri="{FF2B5EF4-FFF2-40B4-BE49-F238E27FC236}">
                <a16:creationId xmlns:a16="http://schemas.microsoft.com/office/drawing/2014/main" id="{A3DE8B1D-881F-D71E-346A-48BFC484E0CB}"/>
              </a:ext>
            </a:extLst>
          </p:cNvPr>
          <p:cNvSpPr txBox="1"/>
          <p:nvPr/>
        </p:nvSpPr>
        <p:spPr>
          <a:xfrm>
            <a:off x="10560157" y="5126300"/>
            <a:ext cx="2762528" cy="3046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61"/>
              </a:lnSpc>
              <a:spcBef>
                <a:spcPct val="0"/>
              </a:spcBef>
            </a:pPr>
            <a:r>
              <a:rPr lang="en-US" sz="2133" b="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BERNOULLI NB</a:t>
            </a:r>
          </a:p>
        </p:txBody>
      </p:sp>
      <p:sp>
        <p:nvSpPr>
          <p:cNvPr id="32" name="TextBox 14">
            <a:extLst>
              <a:ext uri="{FF2B5EF4-FFF2-40B4-BE49-F238E27FC236}">
                <a16:creationId xmlns:a16="http://schemas.microsoft.com/office/drawing/2014/main" id="{22B2F566-AEA8-9708-421C-C1AAB906B8BB}"/>
              </a:ext>
            </a:extLst>
          </p:cNvPr>
          <p:cNvSpPr txBox="1"/>
          <p:nvPr/>
        </p:nvSpPr>
        <p:spPr>
          <a:xfrm>
            <a:off x="10560157" y="5659527"/>
            <a:ext cx="6105209" cy="8462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81"/>
              </a:lnSpc>
              <a:spcBef>
                <a:spcPct val="0"/>
              </a:spcBef>
            </a:pPr>
            <a:r>
              <a:rPr lang="en-US" sz="2058" b="1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Bernoulli NB achieved 56% accuracy, predicting all class 0 correctly but completely failing to recall class 1.</a:t>
            </a:r>
          </a:p>
        </p:txBody>
      </p:sp>
      <p:sp>
        <p:nvSpPr>
          <p:cNvPr id="33" name="TextBox 15">
            <a:extLst>
              <a:ext uri="{FF2B5EF4-FFF2-40B4-BE49-F238E27FC236}">
                <a16:creationId xmlns:a16="http://schemas.microsoft.com/office/drawing/2014/main" id="{51EAE8A6-0717-6CB4-13BA-BCA6E9211345}"/>
              </a:ext>
            </a:extLst>
          </p:cNvPr>
          <p:cNvSpPr txBox="1"/>
          <p:nvPr/>
        </p:nvSpPr>
        <p:spPr>
          <a:xfrm>
            <a:off x="4213727" y="8128093"/>
            <a:ext cx="283352" cy="2537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67"/>
              </a:lnSpc>
              <a:spcBef>
                <a:spcPct val="0"/>
              </a:spcBef>
            </a:pPr>
            <a:r>
              <a:rPr lang="en-US" sz="195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3.</a:t>
            </a:r>
          </a:p>
        </p:txBody>
      </p:sp>
      <p:sp>
        <p:nvSpPr>
          <p:cNvPr id="34" name="TextBox 16">
            <a:extLst>
              <a:ext uri="{FF2B5EF4-FFF2-40B4-BE49-F238E27FC236}">
                <a16:creationId xmlns:a16="http://schemas.microsoft.com/office/drawing/2014/main" id="{8407CBF1-309A-8DCE-0B6B-96532E53BADC}"/>
              </a:ext>
            </a:extLst>
          </p:cNvPr>
          <p:cNvSpPr txBox="1"/>
          <p:nvPr/>
        </p:nvSpPr>
        <p:spPr>
          <a:xfrm>
            <a:off x="4920377" y="8109043"/>
            <a:ext cx="3811192" cy="3046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61"/>
              </a:lnSpc>
              <a:spcBef>
                <a:spcPct val="0"/>
              </a:spcBef>
            </a:pPr>
            <a:r>
              <a:rPr lang="en-US" sz="2133" b="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GUASSIAN NB</a:t>
            </a:r>
          </a:p>
        </p:txBody>
      </p:sp>
      <p:sp>
        <p:nvSpPr>
          <p:cNvPr id="35" name="TextBox 17">
            <a:extLst>
              <a:ext uri="{FF2B5EF4-FFF2-40B4-BE49-F238E27FC236}">
                <a16:creationId xmlns:a16="http://schemas.microsoft.com/office/drawing/2014/main" id="{9208811D-FBF6-1114-4D25-81217F4C7B5A}"/>
              </a:ext>
            </a:extLst>
          </p:cNvPr>
          <p:cNvSpPr txBox="1"/>
          <p:nvPr/>
        </p:nvSpPr>
        <p:spPr>
          <a:xfrm>
            <a:off x="4920377" y="8690520"/>
            <a:ext cx="5218745" cy="1122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81"/>
              </a:lnSpc>
              <a:spcBef>
                <a:spcPct val="0"/>
              </a:spcBef>
            </a:pPr>
            <a:r>
              <a:rPr lang="en-US" sz="2058" b="1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Gaussian NB achieved 91% accuracy, performing well on both classes with slightly lower precision and recall for class 1.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131F40">
                <a:alpha val="100000"/>
              </a:srgbClr>
            </a:gs>
            <a:gs pos="100000">
              <a:srgbClr val="3D6D81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9FA8F5C6-19D5-6951-098F-3E691349C5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8288000" cy="10287001"/>
          </a:xfrm>
          <a:prstGeom prst="rect">
            <a:avLst/>
          </a:prstGeom>
        </p:spPr>
      </p:pic>
      <p:sp>
        <p:nvSpPr>
          <p:cNvPr id="20" name="Freeform 2">
            <a:extLst>
              <a:ext uri="{FF2B5EF4-FFF2-40B4-BE49-F238E27FC236}">
                <a16:creationId xmlns:a16="http://schemas.microsoft.com/office/drawing/2014/main" id="{B8DFD34A-FB49-21D4-D0C7-92CC066D79FF}"/>
              </a:ext>
            </a:extLst>
          </p:cNvPr>
          <p:cNvSpPr/>
          <p:nvPr/>
        </p:nvSpPr>
        <p:spPr>
          <a:xfrm>
            <a:off x="3770117" y="1474966"/>
            <a:ext cx="887220" cy="871089"/>
          </a:xfrm>
          <a:custGeom>
            <a:avLst/>
            <a:gdLst/>
            <a:ahLst/>
            <a:cxnLst/>
            <a:rect l="l" t="t" r="r" b="b"/>
            <a:pathLst>
              <a:path w="887220" h="871089">
                <a:moveTo>
                  <a:pt x="0" y="0"/>
                </a:moveTo>
                <a:lnTo>
                  <a:pt x="887220" y="0"/>
                </a:lnTo>
                <a:lnTo>
                  <a:pt x="887220" y="871089"/>
                </a:lnTo>
                <a:lnTo>
                  <a:pt x="0" y="87108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2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3">
            <a:extLst>
              <a:ext uri="{FF2B5EF4-FFF2-40B4-BE49-F238E27FC236}">
                <a16:creationId xmlns:a16="http://schemas.microsoft.com/office/drawing/2014/main" id="{31610D5D-AF75-0A6E-D4CA-FB66A5C7FEC8}"/>
              </a:ext>
            </a:extLst>
          </p:cNvPr>
          <p:cNvSpPr/>
          <p:nvPr/>
        </p:nvSpPr>
        <p:spPr>
          <a:xfrm>
            <a:off x="9409896" y="4817639"/>
            <a:ext cx="887220" cy="871089"/>
          </a:xfrm>
          <a:custGeom>
            <a:avLst/>
            <a:gdLst/>
            <a:ahLst/>
            <a:cxnLst/>
            <a:rect l="l" t="t" r="r" b="b"/>
            <a:pathLst>
              <a:path w="887220" h="871089">
                <a:moveTo>
                  <a:pt x="0" y="0"/>
                </a:moveTo>
                <a:lnTo>
                  <a:pt x="887221" y="0"/>
                </a:lnTo>
                <a:lnTo>
                  <a:pt x="887221" y="871089"/>
                </a:lnTo>
                <a:lnTo>
                  <a:pt x="0" y="87108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2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4">
            <a:extLst>
              <a:ext uri="{FF2B5EF4-FFF2-40B4-BE49-F238E27FC236}">
                <a16:creationId xmlns:a16="http://schemas.microsoft.com/office/drawing/2014/main" id="{677C7D7B-04DB-A705-8B39-2B6105FB9C28}"/>
              </a:ext>
            </a:extLst>
          </p:cNvPr>
          <p:cNvSpPr/>
          <p:nvPr/>
        </p:nvSpPr>
        <p:spPr>
          <a:xfrm>
            <a:off x="3794169" y="7821723"/>
            <a:ext cx="887220" cy="871089"/>
          </a:xfrm>
          <a:custGeom>
            <a:avLst/>
            <a:gdLst/>
            <a:ahLst/>
            <a:cxnLst/>
            <a:rect l="l" t="t" r="r" b="b"/>
            <a:pathLst>
              <a:path w="887220" h="871089">
                <a:moveTo>
                  <a:pt x="0" y="0"/>
                </a:moveTo>
                <a:lnTo>
                  <a:pt x="887221" y="0"/>
                </a:lnTo>
                <a:lnTo>
                  <a:pt x="887221" y="871089"/>
                </a:lnTo>
                <a:lnTo>
                  <a:pt x="0" y="87108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2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5">
            <a:extLst>
              <a:ext uri="{FF2B5EF4-FFF2-40B4-BE49-F238E27FC236}">
                <a16:creationId xmlns:a16="http://schemas.microsoft.com/office/drawing/2014/main" id="{2B6899B7-74BE-5B9D-192A-292C32A68502}"/>
              </a:ext>
            </a:extLst>
          </p:cNvPr>
          <p:cNvSpPr/>
          <p:nvPr/>
        </p:nvSpPr>
        <p:spPr>
          <a:xfrm>
            <a:off x="10297117" y="1272363"/>
            <a:ext cx="6840257" cy="3010972"/>
          </a:xfrm>
          <a:custGeom>
            <a:avLst/>
            <a:gdLst/>
            <a:ahLst/>
            <a:cxnLst/>
            <a:rect l="l" t="t" r="r" b="b"/>
            <a:pathLst>
              <a:path w="6840257" h="3010972">
                <a:moveTo>
                  <a:pt x="0" y="0"/>
                </a:moveTo>
                <a:lnTo>
                  <a:pt x="6840257" y="0"/>
                </a:lnTo>
                <a:lnTo>
                  <a:pt x="6840257" y="3010972"/>
                </a:lnTo>
                <a:lnTo>
                  <a:pt x="0" y="301097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24" name="Freeform 6">
            <a:extLst>
              <a:ext uri="{FF2B5EF4-FFF2-40B4-BE49-F238E27FC236}">
                <a16:creationId xmlns:a16="http://schemas.microsoft.com/office/drawing/2014/main" id="{487B1183-2429-6520-3B35-2E68CA705D6C}"/>
              </a:ext>
            </a:extLst>
          </p:cNvPr>
          <p:cNvSpPr/>
          <p:nvPr/>
        </p:nvSpPr>
        <p:spPr>
          <a:xfrm>
            <a:off x="10137873" y="7039143"/>
            <a:ext cx="6991822" cy="3081142"/>
          </a:xfrm>
          <a:custGeom>
            <a:avLst/>
            <a:gdLst/>
            <a:ahLst/>
            <a:cxnLst/>
            <a:rect l="l" t="t" r="r" b="b"/>
            <a:pathLst>
              <a:path w="6991822" h="3081142">
                <a:moveTo>
                  <a:pt x="0" y="0"/>
                </a:moveTo>
                <a:lnTo>
                  <a:pt x="6991823" y="0"/>
                </a:lnTo>
                <a:lnTo>
                  <a:pt x="6991823" y="3081142"/>
                </a:lnTo>
                <a:lnTo>
                  <a:pt x="0" y="308114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25" name="Freeform 7">
            <a:extLst>
              <a:ext uri="{FF2B5EF4-FFF2-40B4-BE49-F238E27FC236}">
                <a16:creationId xmlns:a16="http://schemas.microsoft.com/office/drawing/2014/main" id="{B65609F0-EC06-686B-C934-B002A88DBF75}"/>
              </a:ext>
            </a:extLst>
          </p:cNvPr>
          <p:cNvSpPr/>
          <p:nvPr/>
        </p:nvSpPr>
        <p:spPr>
          <a:xfrm>
            <a:off x="1895519" y="4283335"/>
            <a:ext cx="6896661" cy="3016623"/>
          </a:xfrm>
          <a:custGeom>
            <a:avLst/>
            <a:gdLst/>
            <a:ahLst/>
            <a:cxnLst/>
            <a:rect l="l" t="t" r="r" b="b"/>
            <a:pathLst>
              <a:path w="6896661" h="3016623">
                <a:moveTo>
                  <a:pt x="0" y="0"/>
                </a:moveTo>
                <a:lnTo>
                  <a:pt x="6896661" y="0"/>
                </a:lnTo>
                <a:lnTo>
                  <a:pt x="6896661" y="3016623"/>
                </a:lnTo>
                <a:lnTo>
                  <a:pt x="0" y="301662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26" name="TextBox 8">
            <a:extLst>
              <a:ext uri="{FF2B5EF4-FFF2-40B4-BE49-F238E27FC236}">
                <a16:creationId xmlns:a16="http://schemas.microsoft.com/office/drawing/2014/main" id="{09516011-9F13-826E-AD99-0FBF7E610444}"/>
              </a:ext>
            </a:extLst>
          </p:cNvPr>
          <p:cNvSpPr txBox="1"/>
          <p:nvPr/>
        </p:nvSpPr>
        <p:spPr>
          <a:xfrm>
            <a:off x="454664" y="405765"/>
            <a:ext cx="16675031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69"/>
              </a:lnSpc>
              <a:spcBef>
                <a:spcPct val="0"/>
              </a:spcBef>
            </a:pPr>
            <a:r>
              <a:rPr lang="en-US" sz="4499" b="1">
                <a:solidFill>
                  <a:srgbClr val="84E3F8"/>
                </a:solidFill>
                <a:latin typeface="DM Sans Bold"/>
                <a:ea typeface="DM Sans Bold"/>
                <a:cs typeface="DM Sans Bold"/>
                <a:sym typeface="DM Sans Bold"/>
              </a:rPr>
              <a:t>COMPARING VARIOUS</a:t>
            </a:r>
            <a:r>
              <a:rPr lang="en-US" sz="4499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 CLASSIFICATION ALGORITHM</a:t>
            </a:r>
          </a:p>
        </p:txBody>
      </p:sp>
      <p:sp>
        <p:nvSpPr>
          <p:cNvPr id="27" name="TextBox 9">
            <a:extLst>
              <a:ext uri="{FF2B5EF4-FFF2-40B4-BE49-F238E27FC236}">
                <a16:creationId xmlns:a16="http://schemas.microsoft.com/office/drawing/2014/main" id="{7049B467-F011-1758-1B6C-4CEEF619B2A3}"/>
              </a:ext>
            </a:extLst>
          </p:cNvPr>
          <p:cNvSpPr txBox="1"/>
          <p:nvPr/>
        </p:nvSpPr>
        <p:spPr>
          <a:xfrm>
            <a:off x="4213727" y="1802677"/>
            <a:ext cx="283352" cy="2537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67"/>
              </a:lnSpc>
              <a:spcBef>
                <a:spcPct val="0"/>
              </a:spcBef>
            </a:pPr>
            <a:r>
              <a:rPr lang="en-US" sz="195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4.</a:t>
            </a:r>
          </a:p>
        </p:txBody>
      </p:sp>
      <p:sp>
        <p:nvSpPr>
          <p:cNvPr id="28" name="TextBox 10">
            <a:extLst>
              <a:ext uri="{FF2B5EF4-FFF2-40B4-BE49-F238E27FC236}">
                <a16:creationId xmlns:a16="http://schemas.microsoft.com/office/drawing/2014/main" id="{15B4FAFC-40F7-0AC6-7B14-08EEE9393749}"/>
              </a:ext>
            </a:extLst>
          </p:cNvPr>
          <p:cNvSpPr txBox="1"/>
          <p:nvPr/>
        </p:nvSpPr>
        <p:spPr>
          <a:xfrm>
            <a:off x="4920377" y="1783627"/>
            <a:ext cx="2857861" cy="3046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61"/>
              </a:lnSpc>
              <a:spcBef>
                <a:spcPct val="0"/>
              </a:spcBef>
            </a:pPr>
            <a:r>
              <a:rPr lang="en-US" sz="2133" b="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KNN CLASSIFIER</a:t>
            </a:r>
          </a:p>
        </p:txBody>
      </p:sp>
      <p:sp>
        <p:nvSpPr>
          <p:cNvPr id="29" name="TextBox 11">
            <a:extLst>
              <a:ext uri="{FF2B5EF4-FFF2-40B4-BE49-F238E27FC236}">
                <a16:creationId xmlns:a16="http://schemas.microsoft.com/office/drawing/2014/main" id="{7A84C9CB-30E9-A803-695A-CE71412D15D6}"/>
              </a:ext>
            </a:extLst>
          </p:cNvPr>
          <p:cNvSpPr txBox="1"/>
          <p:nvPr/>
        </p:nvSpPr>
        <p:spPr>
          <a:xfrm>
            <a:off x="4918113" y="2503311"/>
            <a:ext cx="5371326" cy="1122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81"/>
              </a:lnSpc>
              <a:spcBef>
                <a:spcPct val="0"/>
              </a:spcBef>
            </a:pPr>
            <a:r>
              <a:rPr lang="en-US" sz="2058" b="1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This classification report shows that the KNN classifier achieved high overall accuracy (93%) with strong precision and recall for both classes.</a:t>
            </a:r>
          </a:p>
        </p:txBody>
      </p:sp>
      <p:sp>
        <p:nvSpPr>
          <p:cNvPr id="30" name="TextBox 12">
            <a:extLst>
              <a:ext uri="{FF2B5EF4-FFF2-40B4-BE49-F238E27FC236}">
                <a16:creationId xmlns:a16="http://schemas.microsoft.com/office/drawing/2014/main" id="{ACDF3E2D-2004-7690-E6EA-C6DE39FBC551}"/>
              </a:ext>
            </a:extLst>
          </p:cNvPr>
          <p:cNvSpPr txBox="1"/>
          <p:nvPr/>
        </p:nvSpPr>
        <p:spPr>
          <a:xfrm>
            <a:off x="9853506" y="5145350"/>
            <a:ext cx="283352" cy="2537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67"/>
              </a:lnSpc>
              <a:spcBef>
                <a:spcPct val="0"/>
              </a:spcBef>
            </a:pPr>
            <a:r>
              <a:rPr lang="en-US" sz="195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5.</a:t>
            </a:r>
          </a:p>
        </p:txBody>
      </p:sp>
      <p:sp>
        <p:nvSpPr>
          <p:cNvPr id="31" name="TextBox 13">
            <a:extLst>
              <a:ext uri="{FF2B5EF4-FFF2-40B4-BE49-F238E27FC236}">
                <a16:creationId xmlns:a16="http://schemas.microsoft.com/office/drawing/2014/main" id="{57C255DB-11AB-8377-9F39-AFC8C5708756}"/>
              </a:ext>
            </a:extLst>
          </p:cNvPr>
          <p:cNvSpPr txBox="1"/>
          <p:nvPr/>
        </p:nvSpPr>
        <p:spPr>
          <a:xfrm>
            <a:off x="10560157" y="5126300"/>
            <a:ext cx="4639564" cy="3046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61"/>
              </a:lnSpc>
              <a:spcBef>
                <a:spcPct val="0"/>
              </a:spcBef>
            </a:pPr>
            <a:r>
              <a:rPr lang="en-US" sz="2133" b="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DECISION TREE CLASSIFIER</a:t>
            </a:r>
          </a:p>
        </p:txBody>
      </p:sp>
      <p:sp>
        <p:nvSpPr>
          <p:cNvPr id="32" name="TextBox 14">
            <a:extLst>
              <a:ext uri="{FF2B5EF4-FFF2-40B4-BE49-F238E27FC236}">
                <a16:creationId xmlns:a16="http://schemas.microsoft.com/office/drawing/2014/main" id="{617058F3-0F8F-A6BB-B714-5995BA0EA4A3}"/>
              </a:ext>
            </a:extLst>
          </p:cNvPr>
          <p:cNvSpPr txBox="1"/>
          <p:nvPr/>
        </p:nvSpPr>
        <p:spPr>
          <a:xfrm>
            <a:off x="10560157" y="5659527"/>
            <a:ext cx="6105209" cy="1122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81"/>
              </a:lnSpc>
              <a:spcBef>
                <a:spcPct val="0"/>
              </a:spcBef>
            </a:pPr>
            <a:r>
              <a:rPr lang="en-US" sz="2058" b="1" dirty="0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This classification report shows that the Decision Tree classifier achieved an overall accuracy of 87%, with better performance on class O than class 1.</a:t>
            </a:r>
          </a:p>
        </p:txBody>
      </p:sp>
      <p:sp>
        <p:nvSpPr>
          <p:cNvPr id="33" name="TextBox 15">
            <a:extLst>
              <a:ext uri="{FF2B5EF4-FFF2-40B4-BE49-F238E27FC236}">
                <a16:creationId xmlns:a16="http://schemas.microsoft.com/office/drawing/2014/main" id="{568C6489-60BC-89AD-EDDE-D840148CD8F6}"/>
              </a:ext>
            </a:extLst>
          </p:cNvPr>
          <p:cNvSpPr txBox="1"/>
          <p:nvPr/>
        </p:nvSpPr>
        <p:spPr>
          <a:xfrm>
            <a:off x="4237779" y="8149434"/>
            <a:ext cx="283352" cy="2537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67"/>
              </a:lnSpc>
              <a:spcBef>
                <a:spcPct val="0"/>
              </a:spcBef>
            </a:pPr>
            <a:r>
              <a:rPr lang="en-US" sz="195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6.</a:t>
            </a:r>
          </a:p>
        </p:txBody>
      </p:sp>
      <p:sp>
        <p:nvSpPr>
          <p:cNvPr id="34" name="TextBox 16">
            <a:extLst>
              <a:ext uri="{FF2B5EF4-FFF2-40B4-BE49-F238E27FC236}">
                <a16:creationId xmlns:a16="http://schemas.microsoft.com/office/drawing/2014/main" id="{C1E1E30E-8CE2-1DDE-8334-B96CCFCFEAD8}"/>
              </a:ext>
            </a:extLst>
          </p:cNvPr>
          <p:cNvSpPr txBox="1"/>
          <p:nvPr/>
        </p:nvSpPr>
        <p:spPr>
          <a:xfrm>
            <a:off x="4944430" y="8130384"/>
            <a:ext cx="4066220" cy="3046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61"/>
              </a:lnSpc>
              <a:spcBef>
                <a:spcPct val="0"/>
              </a:spcBef>
            </a:pPr>
            <a:r>
              <a:rPr lang="en-US" sz="2133" b="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RANDOM FOREST CLASSIFIER</a:t>
            </a:r>
          </a:p>
        </p:txBody>
      </p:sp>
      <p:sp>
        <p:nvSpPr>
          <p:cNvPr id="35" name="TextBox 17">
            <a:extLst>
              <a:ext uri="{FF2B5EF4-FFF2-40B4-BE49-F238E27FC236}">
                <a16:creationId xmlns:a16="http://schemas.microsoft.com/office/drawing/2014/main" id="{97F4A70F-C70B-42DC-4C8E-7685ACED853C}"/>
              </a:ext>
            </a:extLst>
          </p:cNvPr>
          <p:cNvSpPr txBox="1"/>
          <p:nvPr/>
        </p:nvSpPr>
        <p:spPr>
          <a:xfrm>
            <a:off x="4918113" y="8706604"/>
            <a:ext cx="5218745" cy="1122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81"/>
              </a:lnSpc>
              <a:spcBef>
                <a:spcPct val="0"/>
              </a:spcBef>
            </a:pPr>
            <a:r>
              <a:rPr lang="en-US" sz="2058" b="1" dirty="0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This classification report shows that the Random Forest classifier achieved a high accuracy of 92%, with balanced and strong performance across both classes.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131F40">
                <a:alpha val="100000"/>
              </a:srgbClr>
            </a:gs>
            <a:gs pos="100000">
              <a:srgbClr val="3D6D81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62E9CC91-536E-A8A0-87FA-099194EDE1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8288000" cy="10287001"/>
          </a:xfrm>
          <a:prstGeom prst="rect">
            <a:avLst/>
          </a:prstGeom>
        </p:spPr>
      </p:pic>
      <p:sp>
        <p:nvSpPr>
          <p:cNvPr id="34" name="Freeform 2">
            <a:extLst>
              <a:ext uri="{FF2B5EF4-FFF2-40B4-BE49-F238E27FC236}">
                <a16:creationId xmlns:a16="http://schemas.microsoft.com/office/drawing/2014/main" id="{7E3F9B29-2A5B-46CB-7DB8-0DB514AC7811}"/>
              </a:ext>
            </a:extLst>
          </p:cNvPr>
          <p:cNvSpPr/>
          <p:nvPr/>
        </p:nvSpPr>
        <p:spPr>
          <a:xfrm>
            <a:off x="4407441" y="1021280"/>
            <a:ext cx="9304213" cy="9135046"/>
          </a:xfrm>
          <a:custGeom>
            <a:avLst/>
            <a:gdLst/>
            <a:ahLst/>
            <a:cxnLst/>
            <a:rect l="l" t="t" r="r" b="b"/>
            <a:pathLst>
              <a:path w="9304213" h="9135046">
                <a:moveTo>
                  <a:pt x="0" y="0"/>
                </a:moveTo>
                <a:lnTo>
                  <a:pt x="9304213" y="0"/>
                </a:lnTo>
                <a:lnTo>
                  <a:pt x="9304213" y="9135046"/>
                </a:lnTo>
                <a:lnTo>
                  <a:pt x="0" y="913504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2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35" name="Group 3">
            <a:extLst>
              <a:ext uri="{FF2B5EF4-FFF2-40B4-BE49-F238E27FC236}">
                <a16:creationId xmlns:a16="http://schemas.microsoft.com/office/drawing/2014/main" id="{B9A0DEB4-A6B6-D028-E0AA-713B69A4F2FD}"/>
              </a:ext>
            </a:extLst>
          </p:cNvPr>
          <p:cNvGrpSpPr>
            <a:grpSpLocks noChangeAspect="1"/>
          </p:cNvGrpSpPr>
          <p:nvPr/>
        </p:nvGrpSpPr>
        <p:grpSpPr>
          <a:xfrm>
            <a:off x="6031110" y="2384100"/>
            <a:ext cx="6391140" cy="6391140"/>
            <a:chOff x="0" y="0"/>
            <a:chExt cx="14840029" cy="14840029"/>
          </a:xfrm>
        </p:grpSpPr>
        <p:sp>
          <p:nvSpPr>
            <p:cNvPr id="36" name="Freeform 4">
              <a:extLst>
                <a:ext uri="{FF2B5EF4-FFF2-40B4-BE49-F238E27FC236}">
                  <a16:creationId xmlns:a16="http://schemas.microsoft.com/office/drawing/2014/main" id="{603E58EA-EE86-1891-01BC-5765DA045A15}"/>
                </a:ext>
              </a:extLst>
            </p:cNvPr>
            <p:cNvSpPr/>
            <p:nvPr/>
          </p:nvSpPr>
          <p:spPr>
            <a:xfrm>
              <a:off x="-366471" y="-11891"/>
              <a:ext cx="15572971" cy="14863810"/>
            </a:xfrm>
            <a:custGeom>
              <a:avLst/>
              <a:gdLst/>
              <a:ahLst/>
              <a:cxnLst/>
              <a:rect l="l" t="t" r="r" b="b"/>
              <a:pathLst>
                <a:path w="15572971" h="14863810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solidFill>
              <a:srgbClr val="00BBDE">
                <a:alpha val="32941"/>
              </a:srgbClr>
            </a:solidFill>
          </p:spPr>
        </p:sp>
        <p:sp>
          <p:nvSpPr>
            <p:cNvPr id="37" name="Freeform 5">
              <a:extLst>
                <a:ext uri="{FF2B5EF4-FFF2-40B4-BE49-F238E27FC236}">
                  <a16:creationId xmlns:a16="http://schemas.microsoft.com/office/drawing/2014/main" id="{A9E3B790-7AC3-12D9-660B-BBC5EA224A28}"/>
                </a:ext>
              </a:extLst>
            </p:cNvPr>
            <p:cNvSpPr/>
            <p:nvPr/>
          </p:nvSpPr>
          <p:spPr>
            <a:xfrm>
              <a:off x="-156193" y="188812"/>
              <a:ext cx="15152415" cy="14462405"/>
            </a:xfrm>
            <a:custGeom>
              <a:avLst/>
              <a:gdLst/>
              <a:ahLst/>
              <a:cxnLst/>
              <a:rect l="l" t="t" r="r" b="b"/>
              <a:pathLst>
                <a:path w="15152415" h="1446240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FFFFFF">
                <a:alpha val="32941"/>
              </a:srgbClr>
            </a:solidFill>
          </p:spPr>
        </p:sp>
        <p:sp>
          <p:nvSpPr>
            <p:cNvPr id="38" name="Freeform 6">
              <a:extLst>
                <a:ext uri="{FF2B5EF4-FFF2-40B4-BE49-F238E27FC236}">
                  <a16:creationId xmlns:a16="http://schemas.microsoft.com/office/drawing/2014/main" id="{C2FA4AE8-3C39-C804-A800-32350DBD59DB}"/>
                </a:ext>
              </a:extLst>
            </p:cNvPr>
            <p:cNvSpPr/>
            <p:nvPr/>
          </p:nvSpPr>
          <p:spPr>
            <a:xfrm>
              <a:off x="223301" y="551024"/>
              <a:ext cx="14393427" cy="13737979"/>
            </a:xfrm>
            <a:custGeom>
              <a:avLst/>
              <a:gdLst/>
              <a:ahLst/>
              <a:cxnLst/>
              <a:rect l="l" t="t" r="r" b="b"/>
              <a:pathLst>
                <a:path w="14393427" h="13737979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5">
                <a:alphaModFix amt="32999"/>
              </a:blip>
              <a:stretch>
                <a:fillRect l="-32961" r="-32961"/>
              </a:stretch>
            </a:blipFill>
          </p:spPr>
        </p:sp>
      </p:grpSp>
      <p:sp>
        <p:nvSpPr>
          <p:cNvPr id="39" name="Freeform 7">
            <a:extLst>
              <a:ext uri="{FF2B5EF4-FFF2-40B4-BE49-F238E27FC236}">
                <a16:creationId xmlns:a16="http://schemas.microsoft.com/office/drawing/2014/main" id="{F2FA907C-0B01-C4BA-3066-2AB4B1C2D07A}"/>
              </a:ext>
            </a:extLst>
          </p:cNvPr>
          <p:cNvSpPr/>
          <p:nvPr/>
        </p:nvSpPr>
        <p:spPr>
          <a:xfrm>
            <a:off x="15990108" y="7290349"/>
            <a:ext cx="1789958" cy="1757413"/>
          </a:xfrm>
          <a:custGeom>
            <a:avLst/>
            <a:gdLst/>
            <a:ahLst/>
            <a:cxnLst/>
            <a:rect l="l" t="t" r="r" b="b"/>
            <a:pathLst>
              <a:path w="1789958" h="1757413">
                <a:moveTo>
                  <a:pt x="0" y="0"/>
                </a:moveTo>
                <a:lnTo>
                  <a:pt x="1789957" y="0"/>
                </a:lnTo>
                <a:lnTo>
                  <a:pt x="1789957" y="1757413"/>
                </a:lnTo>
                <a:lnTo>
                  <a:pt x="0" y="175741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7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0" name="TextBox 8">
            <a:extLst>
              <a:ext uri="{FF2B5EF4-FFF2-40B4-BE49-F238E27FC236}">
                <a16:creationId xmlns:a16="http://schemas.microsoft.com/office/drawing/2014/main" id="{2369540A-A737-B3D3-AB60-5B2A064A07C5}"/>
              </a:ext>
            </a:extLst>
          </p:cNvPr>
          <p:cNvSpPr txBox="1"/>
          <p:nvPr/>
        </p:nvSpPr>
        <p:spPr>
          <a:xfrm>
            <a:off x="371199" y="233590"/>
            <a:ext cx="17408867" cy="787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74"/>
              </a:lnSpc>
              <a:spcBef>
                <a:spcPct val="0"/>
              </a:spcBef>
            </a:pPr>
            <a:r>
              <a:rPr lang="en-US" sz="5730" b="1">
                <a:solidFill>
                  <a:srgbClr val="84E3F8"/>
                </a:solidFill>
                <a:latin typeface="DM Sans Bold"/>
                <a:ea typeface="DM Sans Bold"/>
                <a:cs typeface="DM Sans Bold"/>
                <a:sym typeface="DM Sans Bold"/>
              </a:rPr>
              <a:t>MODEL SELECTION </a:t>
            </a:r>
            <a:r>
              <a:rPr lang="en-US" sz="5730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AND PREPROCESSING</a:t>
            </a:r>
          </a:p>
        </p:txBody>
      </p:sp>
      <p:grpSp>
        <p:nvGrpSpPr>
          <p:cNvPr id="41" name="Group 9">
            <a:extLst>
              <a:ext uri="{FF2B5EF4-FFF2-40B4-BE49-F238E27FC236}">
                <a16:creationId xmlns:a16="http://schemas.microsoft.com/office/drawing/2014/main" id="{3927B332-D4B5-DEE6-7E80-67C33A6AC222}"/>
              </a:ext>
            </a:extLst>
          </p:cNvPr>
          <p:cNvGrpSpPr/>
          <p:nvPr/>
        </p:nvGrpSpPr>
        <p:grpSpPr>
          <a:xfrm>
            <a:off x="139489" y="1675708"/>
            <a:ext cx="4007832" cy="2327084"/>
            <a:chOff x="0" y="0"/>
            <a:chExt cx="812800" cy="471939"/>
          </a:xfrm>
        </p:grpSpPr>
        <p:sp>
          <p:nvSpPr>
            <p:cNvPr id="42" name="Freeform 10">
              <a:extLst>
                <a:ext uri="{FF2B5EF4-FFF2-40B4-BE49-F238E27FC236}">
                  <a16:creationId xmlns:a16="http://schemas.microsoft.com/office/drawing/2014/main" id="{6FF2466A-CB16-F289-CFDC-C54E6D382AC5}"/>
                </a:ext>
              </a:extLst>
            </p:cNvPr>
            <p:cNvSpPr/>
            <p:nvPr/>
          </p:nvSpPr>
          <p:spPr>
            <a:xfrm>
              <a:off x="0" y="0"/>
              <a:ext cx="827989" cy="476177"/>
            </a:xfrm>
            <a:custGeom>
              <a:avLst/>
              <a:gdLst/>
              <a:ahLst/>
              <a:cxnLst/>
              <a:rect l="l" t="t" r="r" b="b"/>
              <a:pathLst>
                <a:path w="827989" h="476177">
                  <a:moveTo>
                    <a:pt x="461490" y="0"/>
                  </a:moveTo>
                  <a:cubicBezTo>
                    <a:pt x="470405" y="0"/>
                    <a:pt x="479374" y="0"/>
                    <a:pt x="488272" y="0"/>
                  </a:cubicBezTo>
                  <a:cubicBezTo>
                    <a:pt x="559210" y="7882"/>
                    <a:pt x="603543" y="34121"/>
                    <a:pt x="623736" y="77055"/>
                  </a:cubicBezTo>
                  <a:cubicBezTo>
                    <a:pt x="742003" y="71329"/>
                    <a:pt x="827989" y="152512"/>
                    <a:pt x="775586" y="232189"/>
                  </a:cubicBezTo>
                  <a:cubicBezTo>
                    <a:pt x="793012" y="248931"/>
                    <a:pt x="807550" y="267659"/>
                    <a:pt x="812800" y="292796"/>
                  </a:cubicBezTo>
                  <a:cubicBezTo>
                    <a:pt x="812800" y="299996"/>
                    <a:pt x="812800" y="307180"/>
                    <a:pt x="812800" y="314379"/>
                  </a:cubicBezTo>
                  <a:cubicBezTo>
                    <a:pt x="797154" y="378354"/>
                    <a:pt x="729827" y="421584"/>
                    <a:pt x="619295" y="409946"/>
                  </a:cubicBezTo>
                  <a:cubicBezTo>
                    <a:pt x="590856" y="442794"/>
                    <a:pt x="540252" y="476177"/>
                    <a:pt x="461507" y="471592"/>
                  </a:cubicBezTo>
                  <a:cubicBezTo>
                    <a:pt x="420804" y="469436"/>
                    <a:pt x="392488" y="456945"/>
                    <a:pt x="367697" y="441770"/>
                  </a:cubicBezTo>
                  <a:cubicBezTo>
                    <a:pt x="341584" y="454384"/>
                    <a:pt x="313304" y="464284"/>
                    <a:pt x="272443" y="464393"/>
                  </a:cubicBezTo>
                  <a:cubicBezTo>
                    <a:pt x="177910" y="464579"/>
                    <a:pt x="114672" y="415982"/>
                    <a:pt x="113139" y="349323"/>
                  </a:cubicBezTo>
                  <a:cubicBezTo>
                    <a:pt x="52367" y="333729"/>
                    <a:pt x="11206" y="304620"/>
                    <a:pt x="0" y="254811"/>
                  </a:cubicBezTo>
                  <a:cubicBezTo>
                    <a:pt x="0" y="247612"/>
                    <a:pt x="0" y="240397"/>
                    <a:pt x="0" y="233228"/>
                  </a:cubicBezTo>
                  <a:cubicBezTo>
                    <a:pt x="12369" y="183871"/>
                    <a:pt x="51292" y="152868"/>
                    <a:pt x="116099" y="139726"/>
                  </a:cubicBezTo>
                  <a:cubicBezTo>
                    <a:pt x="112205" y="56465"/>
                    <a:pt x="241837" y="4438"/>
                    <a:pt x="348333" y="41119"/>
                  </a:cubicBezTo>
                  <a:cubicBezTo>
                    <a:pt x="373689" y="22980"/>
                    <a:pt x="409562" y="3196"/>
                    <a:pt x="461490" y="0"/>
                  </a:cubicBezTo>
                  <a:close/>
                </a:path>
              </a:pathLst>
            </a:custGeom>
            <a:solidFill>
              <a:srgbClr val="FFC1CD"/>
            </a:solidFill>
          </p:spPr>
        </p:sp>
        <p:sp>
          <p:nvSpPr>
            <p:cNvPr id="43" name="TextBox 11">
              <a:extLst>
                <a:ext uri="{FF2B5EF4-FFF2-40B4-BE49-F238E27FC236}">
                  <a16:creationId xmlns:a16="http://schemas.microsoft.com/office/drawing/2014/main" id="{5FFEDD4C-4A88-B968-2180-E86D67E88C0F}"/>
                </a:ext>
              </a:extLst>
            </p:cNvPr>
            <p:cNvSpPr txBox="1"/>
            <p:nvPr/>
          </p:nvSpPr>
          <p:spPr>
            <a:xfrm>
              <a:off x="38100" y="78657"/>
              <a:ext cx="736600" cy="3258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0"/>
                </a:lnSpc>
              </a:pPr>
              <a:r>
                <a:rPr lang="en-US" sz="2700" dirty="0">
                  <a:solidFill>
                    <a:srgbClr val="754C28"/>
                  </a:solidFill>
                  <a:latin typeface="DM Sans"/>
                  <a:ea typeface="DM Sans"/>
                  <a:cs typeface="DM Sans"/>
                  <a:sym typeface="DM Sans"/>
                </a:rPr>
                <a:t>01 Data Cleaning</a:t>
              </a:r>
            </a:p>
            <a:p>
              <a:pPr algn="ctr">
                <a:lnSpc>
                  <a:spcPts val="2280"/>
                </a:lnSpc>
              </a:pPr>
              <a:r>
                <a:rPr lang="en-US" sz="1900" dirty="0">
                  <a:solidFill>
                    <a:srgbClr val="754C28"/>
                  </a:solidFill>
                  <a:latin typeface="DM Sans"/>
                  <a:ea typeface="DM Sans"/>
                  <a:cs typeface="DM Sans"/>
                  <a:sym typeface="DM Sans"/>
                </a:rPr>
                <a:t> Checked for missing values using .</a:t>
              </a:r>
              <a:r>
                <a:rPr lang="en-US" sz="1900" dirty="0" err="1">
                  <a:solidFill>
                    <a:srgbClr val="754C28"/>
                  </a:solidFill>
                  <a:latin typeface="DM Sans"/>
                  <a:ea typeface="DM Sans"/>
                  <a:cs typeface="DM Sans"/>
                  <a:sym typeface="DM Sans"/>
                </a:rPr>
                <a:t>isnull</a:t>
              </a:r>
              <a:r>
                <a:rPr lang="en-US" sz="1900" dirty="0">
                  <a:solidFill>
                    <a:srgbClr val="754C28"/>
                  </a:solidFill>
                  <a:latin typeface="DM Sans"/>
                  <a:ea typeface="DM Sans"/>
                  <a:cs typeface="DM Sans"/>
                  <a:sym typeface="DM Sans"/>
                </a:rPr>
                <a:t>().sum() to ensure data quality.</a:t>
              </a:r>
            </a:p>
          </p:txBody>
        </p:sp>
      </p:grpSp>
      <p:grpSp>
        <p:nvGrpSpPr>
          <p:cNvPr id="44" name="Group 12">
            <a:extLst>
              <a:ext uri="{FF2B5EF4-FFF2-40B4-BE49-F238E27FC236}">
                <a16:creationId xmlns:a16="http://schemas.microsoft.com/office/drawing/2014/main" id="{A41D3180-C409-FDEB-6A9F-9CF20FA2C8F4}"/>
              </a:ext>
            </a:extLst>
          </p:cNvPr>
          <p:cNvGrpSpPr/>
          <p:nvPr/>
        </p:nvGrpSpPr>
        <p:grpSpPr>
          <a:xfrm>
            <a:off x="1530904" y="5143500"/>
            <a:ext cx="4226126" cy="2643794"/>
            <a:chOff x="0" y="0"/>
            <a:chExt cx="812800" cy="508474"/>
          </a:xfrm>
        </p:grpSpPr>
        <p:sp>
          <p:nvSpPr>
            <p:cNvPr id="45" name="Freeform 13">
              <a:extLst>
                <a:ext uri="{FF2B5EF4-FFF2-40B4-BE49-F238E27FC236}">
                  <a16:creationId xmlns:a16="http://schemas.microsoft.com/office/drawing/2014/main" id="{1F245403-6D7E-F368-C749-9C313F0393E1}"/>
                </a:ext>
              </a:extLst>
            </p:cNvPr>
            <p:cNvSpPr/>
            <p:nvPr/>
          </p:nvSpPr>
          <p:spPr>
            <a:xfrm>
              <a:off x="0" y="0"/>
              <a:ext cx="812800" cy="508474"/>
            </a:xfrm>
            <a:custGeom>
              <a:avLst/>
              <a:gdLst/>
              <a:ahLst/>
              <a:cxnLst/>
              <a:rect l="l" t="t" r="r" b="b"/>
              <a:pathLst>
                <a:path w="812800" h="508474">
                  <a:moveTo>
                    <a:pt x="812800" y="254237"/>
                  </a:moveTo>
                  <a:lnTo>
                    <a:pt x="609600" y="508474"/>
                  </a:lnTo>
                  <a:lnTo>
                    <a:pt x="203200" y="508474"/>
                  </a:lnTo>
                  <a:lnTo>
                    <a:pt x="0" y="254237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254237"/>
                  </a:lnTo>
                  <a:close/>
                </a:path>
              </a:pathLst>
            </a:custGeom>
            <a:solidFill>
              <a:srgbClr val="B0E3F4"/>
            </a:solidFill>
          </p:spPr>
        </p:sp>
        <p:sp>
          <p:nvSpPr>
            <p:cNvPr id="46" name="TextBox 14">
              <a:extLst>
                <a:ext uri="{FF2B5EF4-FFF2-40B4-BE49-F238E27FC236}">
                  <a16:creationId xmlns:a16="http://schemas.microsoft.com/office/drawing/2014/main" id="{EEAE8154-B157-D7ED-5630-7442014A61AE}"/>
                </a:ext>
              </a:extLst>
            </p:cNvPr>
            <p:cNvSpPr txBox="1"/>
            <p:nvPr/>
          </p:nvSpPr>
          <p:spPr>
            <a:xfrm>
              <a:off x="114300" y="0"/>
              <a:ext cx="584200" cy="5084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0"/>
                </a:lnSpc>
              </a:pPr>
              <a:r>
                <a:rPr lang="en-US" sz="2700" dirty="0">
                  <a:solidFill>
                    <a:srgbClr val="754C28"/>
                  </a:solidFill>
                  <a:latin typeface="DM Sans"/>
                  <a:ea typeface="DM Sans"/>
                  <a:cs typeface="DM Sans"/>
                  <a:sym typeface="DM Sans"/>
                </a:rPr>
                <a:t>02 Feature Selection</a:t>
              </a:r>
            </a:p>
            <a:p>
              <a:pPr algn="ctr">
                <a:lnSpc>
                  <a:spcPts val="2280"/>
                </a:lnSpc>
              </a:pPr>
              <a:r>
                <a:rPr lang="en-US" sz="1900" dirty="0">
                  <a:solidFill>
                    <a:srgbClr val="754C28"/>
                  </a:solidFill>
                  <a:latin typeface="DM Sans"/>
                  <a:ea typeface="DM Sans"/>
                  <a:cs typeface="DM Sans"/>
                  <a:sym typeface="DM Sans"/>
                </a:rPr>
                <a:t> Selected Age and </a:t>
              </a:r>
              <a:r>
                <a:rPr lang="en-US" sz="1900" dirty="0" err="1">
                  <a:solidFill>
                    <a:srgbClr val="754C28"/>
                  </a:solidFill>
                  <a:latin typeface="DM Sans"/>
                  <a:ea typeface="DM Sans"/>
                  <a:cs typeface="DM Sans"/>
                  <a:sym typeface="DM Sans"/>
                </a:rPr>
                <a:t>EstimatedSalary</a:t>
              </a:r>
              <a:r>
                <a:rPr lang="en-US" sz="1900" dirty="0">
                  <a:solidFill>
                    <a:srgbClr val="754C28"/>
                  </a:solidFill>
                  <a:latin typeface="DM Sans"/>
                  <a:ea typeface="DM Sans"/>
                  <a:cs typeface="DM Sans"/>
                  <a:sym typeface="DM Sans"/>
                </a:rPr>
                <a:t> as features, and Purchased as the target variable.</a:t>
              </a:r>
            </a:p>
          </p:txBody>
        </p:sp>
      </p:grpSp>
      <p:grpSp>
        <p:nvGrpSpPr>
          <p:cNvPr id="47" name="Group 15">
            <a:extLst>
              <a:ext uri="{FF2B5EF4-FFF2-40B4-BE49-F238E27FC236}">
                <a16:creationId xmlns:a16="http://schemas.microsoft.com/office/drawing/2014/main" id="{28EEFBA7-259D-9638-556B-5E22C18BD600}"/>
              </a:ext>
            </a:extLst>
          </p:cNvPr>
          <p:cNvGrpSpPr/>
          <p:nvPr/>
        </p:nvGrpSpPr>
        <p:grpSpPr>
          <a:xfrm>
            <a:off x="6532664" y="3633332"/>
            <a:ext cx="4248549" cy="2010125"/>
            <a:chOff x="0" y="0"/>
            <a:chExt cx="895520" cy="423699"/>
          </a:xfrm>
        </p:grpSpPr>
        <p:sp>
          <p:nvSpPr>
            <p:cNvPr id="48" name="Freeform 16">
              <a:extLst>
                <a:ext uri="{FF2B5EF4-FFF2-40B4-BE49-F238E27FC236}">
                  <a16:creationId xmlns:a16="http://schemas.microsoft.com/office/drawing/2014/main" id="{80B6A803-D03B-6CC7-DAA9-7725F9EA6449}"/>
                </a:ext>
              </a:extLst>
            </p:cNvPr>
            <p:cNvSpPr/>
            <p:nvPr/>
          </p:nvSpPr>
          <p:spPr>
            <a:xfrm>
              <a:off x="0" y="0"/>
              <a:ext cx="895520" cy="423699"/>
            </a:xfrm>
            <a:custGeom>
              <a:avLst/>
              <a:gdLst/>
              <a:ahLst/>
              <a:cxnLst/>
              <a:rect l="l" t="t" r="r" b="b"/>
              <a:pathLst>
                <a:path w="895520" h="423699">
                  <a:moveTo>
                    <a:pt x="0" y="0"/>
                  </a:moveTo>
                  <a:lnTo>
                    <a:pt x="895520" y="0"/>
                  </a:lnTo>
                  <a:lnTo>
                    <a:pt x="895520" y="423699"/>
                  </a:lnTo>
                  <a:lnTo>
                    <a:pt x="0" y="423699"/>
                  </a:lnTo>
                  <a:close/>
                </a:path>
              </a:pathLst>
            </a:custGeom>
            <a:solidFill>
              <a:srgbClr val="CEEBC6"/>
            </a:solidFill>
          </p:spPr>
        </p:sp>
        <p:sp>
          <p:nvSpPr>
            <p:cNvPr id="49" name="TextBox 17">
              <a:extLst>
                <a:ext uri="{FF2B5EF4-FFF2-40B4-BE49-F238E27FC236}">
                  <a16:creationId xmlns:a16="http://schemas.microsoft.com/office/drawing/2014/main" id="{81011500-FA79-4E49-3138-76E1355E7C80}"/>
                </a:ext>
              </a:extLst>
            </p:cNvPr>
            <p:cNvSpPr txBox="1"/>
            <p:nvPr/>
          </p:nvSpPr>
          <p:spPr>
            <a:xfrm>
              <a:off x="0" y="0"/>
              <a:ext cx="895520" cy="42369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0"/>
                </a:lnSpc>
              </a:pPr>
              <a:r>
                <a:rPr lang="en-US" sz="2700" dirty="0">
                  <a:solidFill>
                    <a:srgbClr val="754C28"/>
                  </a:solidFill>
                  <a:latin typeface="DM Sans"/>
                  <a:ea typeface="DM Sans"/>
                  <a:cs typeface="DM Sans"/>
                  <a:sym typeface="DM Sans"/>
                </a:rPr>
                <a:t>03 Train-Test Split</a:t>
              </a:r>
            </a:p>
            <a:p>
              <a:pPr algn="ctr">
                <a:lnSpc>
                  <a:spcPts val="2400"/>
                </a:lnSpc>
              </a:pPr>
              <a:r>
                <a:rPr lang="en-US" sz="2000" dirty="0">
                  <a:solidFill>
                    <a:srgbClr val="754C28"/>
                  </a:solidFill>
                  <a:latin typeface="DM Sans"/>
                  <a:ea typeface="DM Sans"/>
                  <a:cs typeface="DM Sans"/>
                  <a:sym typeface="DM Sans"/>
                </a:rPr>
                <a:t> Divided data into training and testing sets using </a:t>
              </a:r>
            </a:p>
            <a:p>
              <a:pPr algn="ctr">
                <a:lnSpc>
                  <a:spcPts val="2400"/>
                </a:lnSpc>
              </a:pPr>
              <a:r>
                <a:rPr lang="en-US" sz="2000" dirty="0" err="1">
                  <a:solidFill>
                    <a:srgbClr val="754C28"/>
                  </a:solidFill>
                  <a:latin typeface="DM Sans"/>
                  <a:ea typeface="DM Sans"/>
                  <a:cs typeface="DM Sans"/>
                  <a:sym typeface="DM Sans"/>
                </a:rPr>
                <a:t>train_test_split</a:t>
              </a:r>
              <a:r>
                <a:rPr lang="en-US" sz="2000" dirty="0">
                  <a:solidFill>
                    <a:srgbClr val="754C28"/>
                  </a:solidFill>
                  <a:latin typeface="DM Sans"/>
                  <a:ea typeface="DM Sans"/>
                  <a:cs typeface="DM Sans"/>
                  <a:sym typeface="DM Sans"/>
                </a:rPr>
                <a:t>() for unbiased evaluation.</a:t>
              </a:r>
            </a:p>
          </p:txBody>
        </p:sp>
      </p:grpSp>
      <p:grpSp>
        <p:nvGrpSpPr>
          <p:cNvPr id="50" name="Group 18">
            <a:extLst>
              <a:ext uri="{FF2B5EF4-FFF2-40B4-BE49-F238E27FC236}">
                <a16:creationId xmlns:a16="http://schemas.microsoft.com/office/drawing/2014/main" id="{2A91D31B-6152-52C5-E9FA-4EAF3B4CD22E}"/>
              </a:ext>
            </a:extLst>
          </p:cNvPr>
          <p:cNvGrpSpPr/>
          <p:nvPr/>
        </p:nvGrpSpPr>
        <p:grpSpPr>
          <a:xfrm>
            <a:off x="11279171" y="1126044"/>
            <a:ext cx="4447537" cy="2223768"/>
            <a:chOff x="0" y="0"/>
            <a:chExt cx="812800" cy="406400"/>
          </a:xfrm>
        </p:grpSpPr>
        <p:sp>
          <p:nvSpPr>
            <p:cNvPr id="51" name="Freeform 19">
              <a:extLst>
                <a:ext uri="{FF2B5EF4-FFF2-40B4-BE49-F238E27FC236}">
                  <a16:creationId xmlns:a16="http://schemas.microsoft.com/office/drawing/2014/main" id="{ECDE0591-CC8F-BB41-9ACC-719F2C91C249}"/>
                </a:ext>
              </a:extLst>
            </p:cNvPr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ABE"/>
            </a:solidFill>
          </p:spPr>
        </p:sp>
        <p:sp>
          <p:nvSpPr>
            <p:cNvPr id="52" name="TextBox 20">
              <a:extLst>
                <a:ext uri="{FF2B5EF4-FFF2-40B4-BE49-F238E27FC236}">
                  <a16:creationId xmlns:a16="http://schemas.microsoft.com/office/drawing/2014/main" id="{5F5BF5F4-E4E9-4A33-B0B3-A4D3DD5DC981}"/>
                </a:ext>
              </a:extLst>
            </p:cNvPr>
            <p:cNvSpPr txBox="1"/>
            <p:nvPr/>
          </p:nvSpPr>
          <p:spPr>
            <a:xfrm>
              <a:off x="0" y="0"/>
              <a:ext cx="812800" cy="406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0"/>
                </a:lnSpc>
              </a:pPr>
              <a:r>
                <a:rPr lang="en-US" sz="2700" dirty="0">
                  <a:solidFill>
                    <a:srgbClr val="754C28"/>
                  </a:solidFill>
                  <a:latin typeface="DM Sans"/>
                  <a:ea typeface="DM Sans"/>
                  <a:cs typeface="DM Sans"/>
                  <a:sym typeface="DM Sans"/>
                </a:rPr>
                <a:t>04 Model Initialization</a:t>
              </a:r>
            </a:p>
            <a:p>
              <a:pPr algn="ctr">
                <a:lnSpc>
                  <a:spcPts val="2400"/>
                </a:lnSpc>
              </a:pPr>
              <a:r>
                <a:rPr lang="en-US" sz="2000" dirty="0">
                  <a:solidFill>
                    <a:srgbClr val="754C28"/>
                  </a:solidFill>
                  <a:latin typeface="DM Sans"/>
                  <a:ea typeface="DM Sans"/>
                  <a:cs typeface="DM Sans"/>
                  <a:sym typeface="DM Sans"/>
                </a:rPr>
                <a:t> Created Random Forest with </a:t>
              </a:r>
              <a:r>
                <a:rPr lang="en-US" sz="2000" dirty="0" err="1">
                  <a:solidFill>
                    <a:srgbClr val="754C28"/>
                  </a:solidFill>
                  <a:latin typeface="DM Sans"/>
                  <a:ea typeface="DM Sans"/>
                  <a:cs typeface="DM Sans"/>
                  <a:sym typeface="DM Sans"/>
                </a:rPr>
                <a:t>n_estimators</a:t>
              </a:r>
              <a:r>
                <a:rPr lang="en-US" sz="2000" dirty="0">
                  <a:solidFill>
                    <a:srgbClr val="754C28"/>
                  </a:solidFill>
                  <a:latin typeface="DM Sans"/>
                  <a:ea typeface="DM Sans"/>
                  <a:cs typeface="DM Sans"/>
                  <a:sym typeface="DM Sans"/>
                </a:rPr>
                <a:t>=10 and fixed </a:t>
              </a:r>
              <a:r>
                <a:rPr lang="en-US" sz="2000" dirty="0" err="1">
                  <a:solidFill>
                    <a:srgbClr val="754C28"/>
                  </a:solidFill>
                  <a:latin typeface="DM Sans"/>
                  <a:ea typeface="DM Sans"/>
                  <a:cs typeface="DM Sans"/>
                  <a:sym typeface="DM Sans"/>
                </a:rPr>
                <a:t>random_state</a:t>
              </a:r>
              <a:r>
                <a:rPr lang="en-US" sz="2000" dirty="0">
                  <a:solidFill>
                    <a:srgbClr val="754C28"/>
                  </a:solidFill>
                  <a:latin typeface="DM Sans"/>
                  <a:ea typeface="DM Sans"/>
                  <a:cs typeface="DM Sans"/>
                  <a:sym typeface="DM Sans"/>
                </a:rPr>
                <a:t>=6 for </a:t>
              </a:r>
            </a:p>
            <a:p>
              <a:pPr algn="ctr">
                <a:lnSpc>
                  <a:spcPts val="2400"/>
                </a:lnSpc>
              </a:pPr>
              <a:r>
                <a:rPr lang="en-US" sz="2000" dirty="0">
                  <a:solidFill>
                    <a:srgbClr val="754C28"/>
                  </a:solidFill>
                  <a:latin typeface="DM Sans"/>
                  <a:ea typeface="DM Sans"/>
                  <a:cs typeface="DM Sans"/>
                  <a:sym typeface="DM Sans"/>
                </a:rPr>
                <a:t>reproducibility.</a:t>
              </a:r>
            </a:p>
          </p:txBody>
        </p:sp>
      </p:grpSp>
      <p:grpSp>
        <p:nvGrpSpPr>
          <p:cNvPr id="53" name="Group 21">
            <a:extLst>
              <a:ext uri="{FF2B5EF4-FFF2-40B4-BE49-F238E27FC236}">
                <a16:creationId xmlns:a16="http://schemas.microsoft.com/office/drawing/2014/main" id="{73BA234C-C66B-431B-B7F2-3AD592C6B9EA}"/>
              </a:ext>
            </a:extLst>
          </p:cNvPr>
          <p:cNvGrpSpPr/>
          <p:nvPr/>
        </p:nvGrpSpPr>
        <p:grpSpPr>
          <a:xfrm>
            <a:off x="13779606" y="4840556"/>
            <a:ext cx="4342997" cy="2351856"/>
            <a:chOff x="0" y="0"/>
            <a:chExt cx="812800" cy="440154"/>
          </a:xfrm>
        </p:grpSpPr>
        <p:sp>
          <p:nvSpPr>
            <p:cNvPr id="54" name="Freeform 22">
              <a:extLst>
                <a:ext uri="{FF2B5EF4-FFF2-40B4-BE49-F238E27FC236}">
                  <a16:creationId xmlns:a16="http://schemas.microsoft.com/office/drawing/2014/main" id="{D0C5A85B-3D3E-FAAD-55DE-90CCBA0903C6}"/>
                </a:ext>
              </a:extLst>
            </p:cNvPr>
            <p:cNvSpPr/>
            <p:nvPr/>
          </p:nvSpPr>
          <p:spPr>
            <a:xfrm>
              <a:off x="0" y="0"/>
              <a:ext cx="812800" cy="440154"/>
            </a:xfrm>
            <a:custGeom>
              <a:avLst/>
              <a:gdLst/>
              <a:ahLst/>
              <a:cxnLst/>
              <a:rect l="l" t="t" r="r" b="b"/>
              <a:pathLst>
                <a:path w="812800" h="440154">
                  <a:moveTo>
                    <a:pt x="406400" y="0"/>
                  </a:moveTo>
                  <a:lnTo>
                    <a:pt x="463617" y="24446"/>
                  </a:lnTo>
                  <a:lnTo>
                    <a:pt x="531984" y="10771"/>
                  </a:lnTo>
                  <a:lnTo>
                    <a:pt x="572451" y="43596"/>
                  </a:lnTo>
                  <a:lnTo>
                    <a:pt x="645276" y="42031"/>
                  </a:lnTo>
                  <a:lnTo>
                    <a:pt x="665032" y="80021"/>
                  </a:lnTo>
                  <a:lnTo>
                    <a:pt x="735184" y="90719"/>
                  </a:lnTo>
                  <a:lnTo>
                    <a:pt x="732295" y="130156"/>
                  </a:lnTo>
                  <a:lnTo>
                    <a:pt x="792909" y="152070"/>
                  </a:lnTo>
                  <a:lnTo>
                    <a:pt x="767657" y="189092"/>
                  </a:lnTo>
                  <a:lnTo>
                    <a:pt x="812800" y="220077"/>
                  </a:lnTo>
                  <a:lnTo>
                    <a:pt x="767657" y="251062"/>
                  </a:lnTo>
                  <a:lnTo>
                    <a:pt x="792909" y="288084"/>
                  </a:lnTo>
                  <a:lnTo>
                    <a:pt x="732295" y="309999"/>
                  </a:lnTo>
                  <a:lnTo>
                    <a:pt x="735184" y="349435"/>
                  </a:lnTo>
                  <a:lnTo>
                    <a:pt x="665032" y="360133"/>
                  </a:lnTo>
                  <a:lnTo>
                    <a:pt x="645276" y="398123"/>
                  </a:lnTo>
                  <a:lnTo>
                    <a:pt x="572451" y="396558"/>
                  </a:lnTo>
                  <a:lnTo>
                    <a:pt x="531984" y="429383"/>
                  </a:lnTo>
                  <a:lnTo>
                    <a:pt x="463617" y="415708"/>
                  </a:lnTo>
                  <a:lnTo>
                    <a:pt x="406400" y="440154"/>
                  </a:lnTo>
                  <a:lnTo>
                    <a:pt x="349183" y="415708"/>
                  </a:lnTo>
                  <a:lnTo>
                    <a:pt x="280816" y="429383"/>
                  </a:lnTo>
                  <a:lnTo>
                    <a:pt x="240349" y="396558"/>
                  </a:lnTo>
                  <a:lnTo>
                    <a:pt x="167524" y="398123"/>
                  </a:lnTo>
                  <a:lnTo>
                    <a:pt x="147768" y="360133"/>
                  </a:lnTo>
                  <a:lnTo>
                    <a:pt x="77616" y="349435"/>
                  </a:lnTo>
                  <a:lnTo>
                    <a:pt x="80505" y="309999"/>
                  </a:lnTo>
                  <a:lnTo>
                    <a:pt x="19891" y="288084"/>
                  </a:lnTo>
                  <a:lnTo>
                    <a:pt x="45143" y="251062"/>
                  </a:lnTo>
                  <a:lnTo>
                    <a:pt x="0" y="220077"/>
                  </a:lnTo>
                  <a:lnTo>
                    <a:pt x="45143" y="189092"/>
                  </a:lnTo>
                  <a:lnTo>
                    <a:pt x="19891" y="152070"/>
                  </a:lnTo>
                  <a:lnTo>
                    <a:pt x="80505" y="130156"/>
                  </a:lnTo>
                  <a:lnTo>
                    <a:pt x="77616" y="90719"/>
                  </a:lnTo>
                  <a:lnTo>
                    <a:pt x="147768" y="80021"/>
                  </a:lnTo>
                  <a:lnTo>
                    <a:pt x="167524" y="42031"/>
                  </a:lnTo>
                  <a:lnTo>
                    <a:pt x="240349" y="43596"/>
                  </a:lnTo>
                  <a:lnTo>
                    <a:pt x="280816" y="10771"/>
                  </a:lnTo>
                  <a:lnTo>
                    <a:pt x="349183" y="24446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E3D0F4"/>
            </a:solidFill>
          </p:spPr>
        </p:sp>
        <p:sp>
          <p:nvSpPr>
            <p:cNvPr id="55" name="TextBox 23">
              <a:extLst>
                <a:ext uri="{FF2B5EF4-FFF2-40B4-BE49-F238E27FC236}">
                  <a16:creationId xmlns:a16="http://schemas.microsoft.com/office/drawing/2014/main" id="{1E74A0A9-8F38-91B9-A65D-76107D926B6A}"/>
                </a:ext>
              </a:extLst>
            </p:cNvPr>
            <p:cNvSpPr txBox="1"/>
            <p:nvPr/>
          </p:nvSpPr>
          <p:spPr>
            <a:xfrm>
              <a:off x="88900" y="48142"/>
              <a:ext cx="635000" cy="3438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0"/>
                </a:lnSpc>
              </a:pPr>
              <a:r>
                <a:rPr lang="en-US" sz="2700" dirty="0">
                  <a:solidFill>
                    <a:srgbClr val="754C28"/>
                  </a:solidFill>
                  <a:latin typeface="DM Sans"/>
                  <a:ea typeface="DM Sans"/>
                  <a:cs typeface="DM Sans"/>
                  <a:sym typeface="DM Sans"/>
                </a:rPr>
                <a:t>05 Model Training</a:t>
              </a:r>
            </a:p>
            <a:p>
              <a:pPr algn="ctr">
                <a:lnSpc>
                  <a:spcPts val="2400"/>
                </a:lnSpc>
              </a:pPr>
              <a:r>
                <a:rPr lang="en-US" sz="2000" dirty="0">
                  <a:solidFill>
                    <a:srgbClr val="754C28"/>
                  </a:solidFill>
                  <a:latin typeface="DM Sans"/>
                  <a:ea typeface="DM Sans"/>
                  <a:cs typeface="DM Sans"/>
                  <a:sym typeface="DM Sans"/>
                </a:rPr>
                <a:t> Trained the Random Forest model on training data (</a:t>
              </a:r>
              <a:r>
                <a:rPr lang="en-US" sz="2000" dirty="0" err="1">
                  <a:solidFill>
                    <a:srgbClr val="754C28"/>
                  </a:solidFill>
                  <a:latin typeface="DM Sans"/>
                  <a:ea typeface="DM Sans"/>
                  <a:cs typeface="DM Sans"/>
                  <a:sym typeface="DM Sans"/>
                </a:rPr>
                <a:t>x_train</a:t>
              </a:r>
              <a:r>
                <a:rPr lang="en-US" sz="2000" dirty="0">
                  <a:solidFill>
                    <a:srgbClr val="754C28"/>
                  </a:solidFill>
                  <a:latin typeface="DM Sans"/>
                  <a:ea typeface="DM Sans"/>
                  <a:cs typeface="DM Sans"/>
                  <a:sym typeface="DM Sans"/>
                </a:rPr>
                <a:t>, </a:t>
              </a:r>
              <a:r>
                <a:rPr lang="en-US" sz="2000" dirty="0" err="1">
                  <a:solidFill>
                    <a:srgbClr val="754C28"/>
                  </a:solidFill>
                  <a:latin typeface="DM Sans"/>
                  <a:ea typeface="DM Sans"/>
                  <a:cs typeface="DM Sans"/>
                  <a:sym typeface="DM Sans"/>
                </a:rPr>
                <a:t>y_train</a:t>
              </a:r>
              <a:r>
                <a:rPr lang="en-US" sz="2000" dirty="0">
                  <a:solidFill>
                    <a:srgbClr val="754C28"/>
                  </a:solidFill>
                  <a:latin typeface="DM Sans"/>
                  <a:ea typeface="DM Sans"/>
                  <a:cs typeface="DM Sans"/>
                  <a:sym typeface="DM Sans"/>
                </a:rPr>
                <a:t>)</a:t>
              </a:r>
            </a:p>
          </p:txBody>
        </p:sp>
      </p:grpSp>
      <p:sp>
        <p:nvSpPr>
          <p:cNvPr id="56" name="Freeform 24">
            <a:extLst>
              <a:ext uri="{FF2B5EF4-FFF2-40B4-BE49-F238E27FC236}">
                <a16:creationId xmlns:a16="http://schemas.microsoft.com/office/drawing/2014/main" id="{5FBF3B54-5C04-8E7F-8FAE-2D94D31C2348}"/>
              </a:ext>
            </a:extLst>
          </p:cNvPr>
          <p:cNvSpPr/>
          <p:nvPr/>
        </p:nvSpPr>
        <p:spPr>
          <a:xfrm rot="5563782">
            <a:off x="13357652" y="3174786"/>
            <a:ext cx="2079632" cy="1875450"/>
          </a:xfrm>
          <a:custGeom>
            <a:avLst/>
            <a:gdLst/>
            <a:ahLst/>
            <a:cxnLst/>
            <a:rect l="l" t="t" r="r" b="b"/>
            <a:pathLst>
              <a:path w="2079632" h="1875450">
                <a:moveTo>
                  <a:pt x="0" y="0"/>
                </a:moveTo>
                <a:lnTo>
                  <a:pt x="2079631" y="0"/>
                </a:lnTo>
                <a:lnTo>
                  <a:pt x="2079631" y="1875449"/>
                </a:lnTo>
                <a:lnTo>
                  <a:pt x="0" y="187544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7" name="Freeform 25">
            <a:extLst>
              <a:ext uri="{FF2B5EF4-FFF2-40B4-BE49-F238E27FC236}">
                <a16:creationId xmlns:a16="http://schemas.microsoft.com/office/drawing/2014/main" id="{260D903E-04EB-51FB-6514-EAA5713F3C00}"/>
              </a:ext>
            </a:extLst>
          </p:cNvPr>
          <p:cNvSpPr/>
          <p:nvPr/>
        </p:nvSpPr>
        <p:spPr>
          <a:xfrm rot="3074234">
            <a:off x="5803752" y="5125957"/>
            <a:ext cx="553745" cy="1781052"/>
          </a:xfrm>
          <a:custGeom>
            <a:avLst/>
            <a:gdLst/>
            <a:ahLst/>
            <a:cxnLst/>
            <a:rect l="l" t="t" r="r" b="b"/>
            <a:pathLst>
              <a:path w="553745" h="1781052">
                <a:moveTo>
                  <a:pt x="0" y="0"/>
                </a:moveTo>
                <a:lnTo>
                  <a:pt x="553745" y="0"/>
                </a:lnTo>
                <a:lnTo>
                  <a:pt x="553745" y="1781053"/>
                </a:lnTo>
                <a:lnTo>
                  <a:pt x="0" y="178105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58" name="Freeform 26">
            <a:extLst>
              <a:ext uri="{FF2B5EF4-FFF2-40B4-BE49-F238E27FC236}">
                <a16:creationId xmlns:a16="http://schemas.microsoft.com/office/drawing/2014/main" id="{A2AB9437-8B62-63D5-524A-6A8883E4B2B1}"/>
              </a:ext>
            </a:extLst>
          </p:cNvPr>
          <p:cNvSpPr/>
          <p:nvPr/>
        </p:nvSpPr>
        <p:spPr>
          <a:xfrm rot="-9602705">
            <a:off x="861935" y="3896979"/>
            <a:ext cx="1679217" cy="1624261"/>
          </a:xfrm>
          <a:custGeom>
            <a:avLst/>
            <a:gdLst/>
            <a:ahLst/>
            <a:cxnLst/>
            <a:rect l="l" t="t" r="r" b="b"/>
            <a:pathLst>
              <a:path w="1679217" h="1624261">
                <a:moveTo>
                  <a:pt x="0" y="0"/>
                </a:moveTo>
                <a:lnTo>
                  <a:pt x="1679218" y="0"/>
                </a:lnTo>
                <a:lnTo>
                  <a:pt x="1679218" y="1624261"/>
                </a:lnTo>
                <a:lnTo>
                  <a:pt x="0" y="162426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59" name="Freeform 27">
            <a:extLst>
              <a:ext uri="{FF2B5EF4-FFF2-40B4-BE49-F238E27FC236}">
                <a16:creationId xmlns:a16="http://schemas.microsoft.com/office/drawing/2014/main" id="{3585D842-B5C1-A197-0839-B18CDEFC53AC}"/>
              </a:ext>
            </a:extLst>
          </p:cNvPr>
          <p:cNvSpPr/>
          <p:nvPr/>
        </p:nvSpPr>
        <p:spPr>
          <a:xfrm rot="919362">
            <a:off x="10482042" y="2708413"/>
            <a:ext cx="1191837" cy="1282799"/>
          </a:xfrm>
          <a:custGeom>
            <a:avLst/>
            <a:gdLst/>
            <a:ahLst/>
            <a:cxnLst/>
            <a:rect l="l" t="t" r="r" b="b"/>
            <a:pathLst>
              <a:path w="1191837" h="1282799">
                <a:moveTo>
                  <a:pt x="0" y="0"/>
                </a:moveTo>
                <a:lnTo>
                  <a:pt x="1191837" y="0"/>
                </a:lnTo>
                <a:lnTo>
                  <a:pt x="1191837" y="1282800"/>
                </a:lnTo>
                <a:lnTo>
                  <a:pt x="0" y="12828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grpSp>
        <p:nvGrpSpPr>
          <p:cNvPr id="60" name="Group 28">
            <a:extLst>
              <a:ext uri="{FF2B5EF4-FFF2-40B4-BE49-F238E27FC236}">
                <a16:creationId xmlns:a16="http://schemas.microsoft.com/office/drawing/2014/main" id="{BA80CECE-DF9F-74AA-C430-60BBC659D340}"/>
              </a:ext>
            </a:extLst>
          </p:cNvPr>
          <p:cNvGrpSpPr/>
          <p:nvPr/>
        </p:nvGrpSpPr>
        <p:grpSpPr>
          <a:xfrm>
            <a:off x="8905211" y="6881885"/>
            <a:ext cx="3656755" cy="3405115"/>
            <a:chOff x="0" y="0"/>
            <a:chExt cx="1320815" cy="1229923"/>
          </a:xfrm>
        </p:grpSpPr>
        <p:sp>
          <p:nvSpPr>
            <p:cNvPr id="61" name="Freeform 29">
              <a:extLst>
                <a:ext uri="{FF2B5EF4-FFF2-40B4-BE49-F238E27FC236}">
                  <a16:creationId xmlns:a16="http://schemas.microsoft.com/office/drawing/2014/main" id="{1EAA879C-57E3-9474-948A-77311B71C79C}"/>
                </a:ext>
              </a:extLst>
            </p:cNvPr>
            <p:cNvSpPr/>
            <p:nvPr/>
          </p:nvSpPr>
          <p:spPr>
            <a:xfrm>
              <a:off x="0" y="0"/>
              <a:ext cx="1320815" cy="1229923"/>
            </a:xfrm>
            <a:custGeom>
              <a:avLst/>
              <a:gdLst/>
              <a:ahLst/>
              <a:cxnLst/>
              <a:rect l="l" t="t" r="r" b="b"/>
              <a:pathLst>
                <a:path w="1320815" h="1229923">
                  <a:moveTo>
                    <a:pt x="660407" y="0"/>
                  </a:moveTo>
                  <a:cubicBezTo>
                    <a:pt x="295674" y="0"/>
                    <a:pt x="0" y="275328"/>
                    <a:pt x="0" y="614961"/>
                  </a:cubicBezTo>
                  <a:cubicBezTo>
                    <a:pt x="0" y="954595"/>
                    <a:pt x="295674" y="1229923"/>
                    <a:pt x="660407" y="1229923"/>
                  </a:cubicBezTo>
                  <a:cubicBezTo>
                    <a:pt x="1025140" y="1229923"/>
                    <a:pt x="1320815" y="954595"/>
                    <a:pt x="1320815" y="614961"/>
                  </a:cubicBezTo>
                  <a:cubicBezTo>
                    <a:pt x="1320815" y="275328"/>
                    <a:pt x="1025140" y="0"/>
                    <a:pt x="660407" y="0"/>
                  </a:cubicBezTo>
                  <a:close/>
                </a:path>
              </a:pathLst>
            </a:custGeom>
            <a:solidFill>
              <a:srgbClr val="F2AB8C"/>
            </a:solidFill>
          </p:spPr>
        </p:sp>
        <p:sp>
          <p:nvSpPr>
            <p:cNvPr id="62" name="TextBox 30">
              <a:extLst>
                <a:ext uri="{FF2B5EF4-FFF2-40B4-BE49-F238E27FC236}">
                  <a16:creationId xmlns:a16="http://schemas.microsoft.com/office/drawing/2014/main" id="{6160B996-1980-25A4-74AE-D7C6B9FFC069}"/>
                </a:ext>
              </a:extLst>
            </p:cNvPr>
            <p:cNvSpPr txBox="1"/>
            <p:nvPr/>
          </p:nvSpPr>
          <p:spPr>
            <a:xfrm>
              <a:off x="123826" y="115305"/>
              <a:ext cx="1073162" cy="999312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3239"/>
                </a:lnSpc>
              </a:pPr>
              <a:r>
                <a:rPr lang="en-US" sz="2699" dirty="0">
                  <a:solidFill>
                    <a:srgbClr val="754C28"/>
                  </a:solidFill>
                  <a:latin typeface="DM Sans"/>
                  <a:ea typeface="DM Sans"/>
                  <a:cs typeface="DM Sans"/>
                  <a:sym typeface="DM Sans"/>
                </a:rPr>
                <a:t>07 Model Serialization</a:t>
              </a:r>
            </a:p>
            <a:p>
              <a:pPr algn="ctr">
                <a:lnSpc>
                  <a:spcPts val="2399"/>
                </a:lnSpc>
              </a:pPr>
              <a:r>
                <a:rPr lang="en-US" sz="1999" dirty="0">
                  <a:solidFill>
                    <a:srgbClr val="754C28"/>
                  </a:solidFill>
                  <a:latin typeface="DM Sans"/>
                  <a:ea typeface="DM Sans"/>
                  <a:cs typeface="DM Sans"/>
                  <a:sym typeface="DM Sans"/>
                </a:rPr>
                <a:t> Saved the trained model into </a:t>
              </a:r>
              <a:r>
                <a:rPr lang="en-US" sz="1999" dirty="0" err="1">
                  <a:solidFill>
                    <a:srgbClr val="754C28"/>
                  </a:solidFill>
                  <a:latin typeface="DM Sans"/>
                  <a:ea typeface="DM Sans"/>
                  <a:cs typeface="DM Sans"/>
                  <a:sym typeface="DM Sans"/>
                </a:rPr>
                <a:t>model.pkl</a:t>
              </a:r>
              <a:r>
                <a:rPr lang="en-US" sz="1999" dirty="0">
                  <a:solidFill>
                    <a:srgbClr val="754C28"/>
                  </a:solidFill>
                  <a:latin typeface="DM Sans"/>
                  <a:ea typeface="DM Sans"/>
                  <a:cs typeface="DM Sans"/>
                  <a:sym typeface="DM Sans"/>
                </a:rPr>
                <a:t> using pickle, enabling reuse without retraining.</a:t>
              </a:r>
            </a:p>
          </p:txBody>
        </p:sp>
      </p:grpSp>
      <p:sp>
        <p:nvSpPr>
          <p:cNvPr id="63" name="Freeform 31">
            <a:extLst>
              <a:ext uri="{FF2B5EF4-FFF2-40B4-BE49-F238E27FC236}">
                <a16:creationId xmlns:a16="http://schemas.microsoft.com/office/drawing/2014/main" id="{F92DA502-42A8-608C-8BE6-5837AA7029AC}"/>
              </a:ext>
            </a:extLst>
          </p:cNvPr>
          <p:cNvSpPr/>
          <p:nvPr/>
        </p:nvSpPr>
        <p:spPr>
          <a:xfrm rot="-7699656" flipH="1">
            <a:off x="13046121" y="6317992"/>
            <a:ext cx="913638" cy="2938603"/>
          </a:xfrm>
          <a:custGeom>
            <a:avLst/>
            <a:gdLst/>
            <a:ahLst/>
            <a:cxnLst/>
            <a:rect l="l" t="t" r="r" b="b"/>
            <a:pathLst>
              <a:path w="913638" h="2938603">
                <a:moveTo>
                  <a:pt x="913638" y="0"/>
                </a:moveTo>
                <a:lnTo>
                  <a:pt x="0" y="0"/>
                </a:lnTo>
                <a:lnTo>
                  <a:pt x="0" y="2938604"/>
                </a:lnTo>
                <a:lnTo>
                  <a:pt x="913638" y="2938604"/>
                </a:lnTo>
                <a:lnTo>
                  <a:pt x="913638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</TotalTime>
  <Words>834</Words>
  <Application>Microsoft Office PowerPoint</Application>
  <PresentationFormat>Custom</PresentationFormat>
  <Paragraphs>136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4" baseType="lpstr">
      <vt:lpstr>Arimo</vt:lpstr>
      <vt:lpstr>DM Sans</vt:lpstr>
      <vt:lpstr>Barlow Condensed Bold</vt:lpstr>
      <vt:lpstr>Raleway Semi-Bold</vt:lpstr>
      <vt:lpstr>DM Sans Bold</vt:lpstr>
      <vt:lpstr>Calibri</vt:lpstr>
      <vt:lpstr>Raleway</vt:lpstr>
      <vt:lpstr>Arial</vt:lpstr>
      <vt:lpstr>Canva Sans</vt:lpstr>
      <vt:lpstr>Raleway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Modern AI Technology Presentation</dc:title>
  <cp:lastModifiedBy>Ritika Jaiswal</cp:lastModifiedBy>
  <cp:revision>5</cp:revision>
  <dcterms:created xsi:type="dcterms:W3CDTF">2006-08-16T00:00:00Z</dcterms:created>
  <dcterms:modified xsi:type="dcterms:W3CDTF">2025-08-29T17:00:12Z</dcterms:modified>
  <dc:identifier>DAGxWRJkZJM</dc:identifier>
</cp:coreProperties>
</file>